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2_0.xml" ContentType="application/vnd.ms-powerpoint.comments+xml"/>
  <Override PartName="/ppt/comments/modernComment_104_0.xml" ContentType="application/vnd.ms-powerpoint.comments+xml"/>
  <Override PartName="/ppt/comments/modernComment_105_0.xml" ContentType="application/vnd.ms-powerpoint.comments+xml"/>
  <Override PartName="/ppt/comments/modernComment_10B_AFC3618.xml" ContentType="application/vnd.ms-powerpoint.comments+xml"/>
  <Override PartName="/ppt/comments/modernComment_109_5BF28780.xml" ContentType="application/vnd.ms-powerpoint.comments+xml"/>
  <Override PartName="/ppt/comments/modernComment_106_0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8" r:id="rId9"/>
    <p:sldId id="269" r:id="rId10"/>
    <p:sldId id="267" r:id="rId11"/>
    <p:sldId id="265" r:id="rId12"/>
    <p:sldId id="262" r:id="rId13"/>
    <p:sldId id="263" r:id="rId14"/>
    <p:sldId id="264" r:id="rId15"/>
  </p:sldIdLst>
  <p:sldSz cx="18288000" cy="10287000"/>
  <p:notesSz cx="6858000" cy="9144000"/>
  <p:embeddedFontLst>
    <p:embeddedFont>
      <p:font typeface="210 도시락" panose="020B0600000101010101" charset="-127"/>
      <p:regular r:id="rId16"/>
    </p:embeddedFont>
    <p:embeddedFont>
      <p:font typeface="Arita Buri Bold Italics" panose="020B0600000101010101" charset="-127"/>
      <p:regular r:id="rId17"/>
    </p:embeddedFont>
    <p:embeddedFont>
      <p:font typeface="Noto Sans Kr" panose="020B0200000000000000" pitchFamily="50" charset="-127"/>
      <p:regular r:id="rId18"/>
      <p:bold r:id="rId19"/>
    </p:embeddedFont>
    <p:embeddedFont>
      <p:font typeface="Noto Sans Kr" panose="020B0200000000000000" pitchFamily="50" charset="-127"/>
      <p:regular r:id="rId18"/>
      <p:bold r:id="rId19"/>
    </p:embeddedFont>
    <p:embeddedFont>
      <p:font typeface="Noto Sans Kr Bold" panose="020B0200000000000000" pitchFamily="50" charset="-127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3AD3895-5D0F-92BC-705E-CC6A81CA21A2}" name="최정연" initials="정최" userId="S::32224744@dankook.ac.kr::10b56b86-c334-41b9-bec1-c72a1ed509b3" providerId="AD"/>
  <p188:author id="{793FDCAC-84E8-43F0-5338-095168D4D781}" name="kimchi Cream" initials="kC" userId="98ca83a179bbc6d1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modernComment_102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77DB73A-A6D5-46F3-A409-6C19DCDEBF08}" authorId="{793FDCAC-84E8-43F0-5338-095168D4D781}" created="2025-09-23T01:49:22.85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8"/>
      <ac:spMk id="19" creationId="{00000000-0000-0000-0000-000000000000}"/>
    </ac:deMkLst>
    <p188:txBody>
      <a:bodyPr/>
      <a:lstStyle/>
      <a:p>
        <a:r>
          <a:rPr lang="ko-KR" altLang="en-US"/>
          <a:t>3D 그래픽 기반 교실 시뮬레이터</a:t>
        </a:r>
      </a:p>
    </p188:txBody>
  </p188:cm>
  <p188:cm id="{8F83584B-3220-4F15-B5E1-B3F3F7EA2681}" authorId="{793FDCAC-84E8-43F0-5338-095168D4D781}" created="2025-09-23T01:50:54.07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8"/>
      <ac:spMk id="16" creationId="{00000000-0000-0000-0000-000000000000}"/>
    </ac:deMkLst>
    <p188:txBody>
      <a:bodyPr/>
      <a:lstStyle/>
      <a:p>
        <a:r>
          <a:rPr lang="ko-KR" altLang="en-US"/>
          <a:t>주제: 컴퓨터 그래픽으로 교실을 구현</a:t>
        </a:r>
      </a:p>
    </p188:txBody>
  </p188:cm>
</p188:cmLst>
</file>

<file path=ppt/comments/modernComment_104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35EE8D8-3BC8-4973-93CF-2560AE9E5EDC}" authorId="{793FDCAC-84E8-43F0-5338-095168D4D781}" created="2025-09-23T01:50:32.652">
    <pc:sldMkLst xmlns:pc="http://schemas.microsoft.com/office/powerpoint/2013/main/command">
      <pc:docMk/>
      <pc:sldMk cId="0" sldId="260"/>
    </pc:sldMkLst>
    <p188:txBody>
      <a:bodyPr/>
      <a:lstStyle/>
      <a:p>
        <a:r>
          <a:rPr lang="ko-KR" altLang="en-US"/>
          <a:t>개요 -&gt; 목표:
학교 교실을 컴퓨터 그래픽을 사용하여 사실적으로 구현</a:t>
        </a:r>
      </a:p>
    </p188:txBody>
  </p188:cm>
</p188:cmLst>
</file>

<file path=ppt/comments/modernComment_105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3CDB9CD-4ADA-47AA-83B2-3AA6E6DEE8F0}" authorId="{793FDCAC-84E8-43F0-5338-095168D4D781}" created="2025-09-23T01:52:40.63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1"/>
      <ac:spMk id="41" creationId="{00000000-0000-0000-0000-000000000000}"/>
    </ac:deMkLst>
    <p188:txBody>
      <a:bodyPr/>
      <a:lstStyle/>
      <a:p>
        <a:r>
          <a:rPr lang="ko-KR" altLang="en-US"/>
          <a:t>추가하고 싶은 부가 요소:
교실 광원 효과
오브젝트와 상호작용이 가능한 플레이어
사운드 이펙트
미니게임(책상 멀리던지기?)
작은 소품들(바닥에 떨어진 연필, 사물함)</a:t>
        </a:r>
      </a:p>
    </p188:txBody>
  </p188:cm>
</p188:cmLst>
</file>

<file path=ppt/comments/modernComment_106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5EAE402-4BBF-43A3-8446-EE6B387AE083}" authorId="{793FDCAC-84E8-43F0-5338-095168D4D781}" created="2025-09-23T01:54:00.59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2"/>
      <ac:spMk id="14" creationId="{00000000-0000-0000-0000-000000000000}"/>
    </ac:deMkLst>
    <p188:txBody>
      <a:bodyPr/>
      <a:lstStyle/>
      <a:p>
        <a:r>
          <a:rPr lang="ko-KR" altLang="en-US"/>
          <a:t>발디의 수학교실(Baldi's BASICS
in Education and Learning)이라는 학교 배경의 1인칭 3D 공포게임</a:t>
        </a:r>
      </a:p>
    </p188:txBody>
  </p188:cm>
  <p188:cm id="{11F41EF1-9863-47CF-92B9-CA16433C6B2A}" authorId="{F3AD3895-5D0F-92BC-705E-CC6A81CA21A2}" created="2025-09-23T06:26:21.887">
    <pc:sldMkLst xmlns:pc="http://schemas.microsoft.com/office/powerpoint/2013/main/command">
      <pc:docMk/>
      <pc:sldMk cId="0" sldId="262"/>
    </pc:sldMkLst>
    <p188:txBody>
      <a:bodyPr/>
      <a:lstStyle/>
      <a:p>
        <a:r>
          <a:rPr lang="ko-KR" altLang="en-US"/>
          <a:t>“화이트데이: 학교라는 이름의 미궁"이라는 학교 배경 1인칭 3D 생존 호러 게임 </a:t>
        </a:r>
      </a:p>
    </p188:txBody>
  </p188:cm>
</p188:cmLst>
</file>

<file path=ppt/comments/modernComment_109_5BF2878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62596BD-E39F-4593-8D71-288E3A5CC981}" authorId="{F3AD3895-5D0F-92BC-705E-CC6A81CA21A2}" created="2025-09-23T06:34:24.68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542621056" sldId="265"/>
      <ac:spMk id="25" creationId="{B6142FAF-262E-0A1A-FF5A-F9F423D0630C}"/>
    </ac:deMkLst>
    <p188:txBody>
      <a:bodyPr/>
      <a:lstStyle/>
      <a:p>
        <a:r>
          <a:rPr lang="ko-KR" altLang="en-US"/>
          <a:t>배경은 다르지만 비슷한 스타일의 게임. 플라스틱 오리인 '러버덕' 시뮬레이터 게임으로 특별한 컨트롤 없이 단순 구경.</a:t>
        </a:r>
      </a:p>
    </p188:txBody>
  </p188:cm>
</p188:cmLst>
</file>

<file path=ppt/comments/modernComment_10B_AFC361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CACA1F8-A877-4EB1-8D2A-E1CE98E32619}" authorId="{F3AD3895-5D0F-92BC-705E-CC6A81CA21A2}" created="2025-09-23T06:50:19.34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84301080" sldId="267"/>
      <ac:spMk id="13" creationId="{2011A61C-7949-B849-48BD-EE7CDE3CA973}"/>
      <ac:txMk cp="5" len="2">
        <ac:context len="8" hash="2963085387"/>
      </ac:txMk>
    </ac:txMkLst>
    <p188:pos x="5914524" y="389891"/>
    <p188:txBody>
      <a:bodyPr/>
      <a:lstStyle/>
      <a:p>
        <a:r>
          <a:rPr lang="ko-KR" altLang="en-US"/>
          <a:t>여건이 된다면 추가요소로 오브젝트들 (예: 칠판, 책상/의자, 미닫이문, 시계) &lt;-&gt;플레이어와의 상호작용?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microsoft.com/office/2018/10/relationships/comments" Target="../comments/modernComment_10B_AFC36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jpe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microsoft.com/office/2018/10/relationships/comments" Target="../comments/modernComment_109_5BF2878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8/10/relationships/comments" Target="../comments/modernComment_106_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2_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4_0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105_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16907" y="-237725"/>
            <a:ext cx="19018307" cy="10722639"/>
            <a:chOff x="0" y="0"/>
            <a:chExt cx="25357743" cy="1429685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5219733" cy="4825965"/>
              <a:chOff x="0" y="0"/>
              <a:chExt cx="4981676" cy="9532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981675" cy="953277"/>
              </a:xfrm>
              <a:custGeom>
                <a:avLst/>
                <a:gdLst/>
                <a:ahLst/>
                <a:cxnLst/>
                <a:rect l="l" t="t" r="r" b="b"/>
                <a:pathLst>
                  <a:path w="4981675" h="953277">
                    <a:moveTo>
                      <a:pt x="0" y="0"/>
                    </a:moveTo>
                    <a:lnTo>
                      <a:pt x="4981675" y="0"/>
                    </a:lnTo>
                    <a:lnTo>
                      <a:pt x="4981675" y="953277"/>
                    </a:lnTo>
                    <a:lnTo>
                      <a:pt x="0" y="953277"/>
                    </a:lnTo>
                    <a:close/>
                  </a:path>
                </a:pathLst>
              </a:custGeom>
              <a:solidFill>
                <a:srgbClr val="F4F4F4">
                  <a:alpha val="73725"/>
                </a:srgb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981676" cy="100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38010" y="9461436"/>
              <a:ext cx="25219733" cy="4835416"/>
              <a:chOff x="0" y="0"/>
              <a:chExt cx="4981676" cy="95514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981675" cy="955144"/>
              </a:xfrm>
              <a:custGeom>
                <a:avLst/>
                <a:gdLst/>
                <a:ahLst/>
                <a:cxnLst/>
                <a:rect l="l" t="t" r="r" b="b"/>
                <a:pathLst>
                  <a:path w="4981675" h="955144">
                    <a:moveTo>
                      <a:pt x="0" y="0"/>
                    </a:moveTo>
                    <a:lnTo>
                      <a:pt x="4981675" y="0"/>
                    </a:lnTo>
                    <a:lnTo>
                      <a:pt x="4981675" y="955144"/>
                    </a:lnTo>
                    <a:lnTo>
                      <a:pt x="0" y="955144"/>
                    </a:lnTo>
                    <a:close/>
                  </a:path>
                </a:pathLst>
              </a:custGeom>
              <a:solidFill>
                <a:srgbClr val="F2F8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981676" cy="10027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1043982" y="847530"/>
            <a:ext cx="16184112" cy="8649922"/>
            <a:chOff x="0" y="0"/>
            <a:chExt cx="4262482" cy="227816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62482" cy="2278169"/>
            </a:xfrm>
            <a:custGeom>
              <a:avLst/>
              <a:gdLst/>
              <a:ahLst/>
              <a:cxnLst/>
              <a:rect l="l" t="t" r="r" b="b"/>
              <a:pathLst>
                <a:path w="4262482" h="2278169">
                  <a:moveTo>
                    <a:pt x="7654" y="0"/>
                  </a:moveTo>
                  <a:lnTo>
                    <a:pt x="4254828" y="0"/>
                  </a:lnTo>
                  <a:cubicBezTo>
                    <a:pt x="4259055" y="0"/>
                    <a:pt x="4262482" y="3427"/>
                    <a:pt x="4262482" y="7654"/>
                  </a:cubicBezTo>
                  <a:lnTo>
                    <a:pt x="4262482" y="2270515"/>
                  </a:lnTo>
                  <a:cubicBezTo>
                    <a:pt x="4262482" y="2274742"/>
                    <a:pt x="4259055" y="2278169"/>
                    <a:pt x="4254828" y="2278169"/>
                  </a:cubicBezTo>
                  <a:lnTo>
                    <a:pt x="7654" y="2278169"/>
                  </a:lnTo>
                  <a:cubicBezTo>
                    <a:pt x="3427" y="2278169"/>
                    <a:pt x="0" y="2274742"/>
                    <a:pt x="0" y="2270515"/>
                  </a:cubicBezTo>
                  <a:lnTo>
                    <a:pt x="0" y="7654"/>
                  </a:lnTo>
                  <a:cubicBezTo>
                    <a:pt x="0" y="3427"/>
                    <a:pt x="3427" y="0"/>
                    <a:pt x="765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72707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262482" cy="2325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087454" y="3611757"/>
            <a:ext cx="8113093" cy="962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6"/>
              </a:lnSpc>
            </a:pPr>
            <a:r>
              <a:rPr lang="en-US" sz="5618" spc="-117">
                <a:solidFill>
                  <a:srgbClr val="ADE3FF"/>
                </a:solidFill>
                <a:latin typeface="210 도시락"/>
                <a:ea typeface="210 도시락"/>
                <a:cs typeface="210 도시락"/>
                <a:sym typeface="210 도시락"/>
              </a:rPr>
              <a:t>컴퓨터 그래픽스 7조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024553" y="4533900"/>
            <a:ext cx="10238893" cy="205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16"/>
              </a:lnSpc>
            </a:pPr>
            <a:r>
              <a:rPr lang="en-US" sz="12011" dirty="0" err="1">
                <a:solidFill>
                  <a:srgbClr val="231F20"/>
                </a:solidFill>
                <a:latin typeface="210 도시락"/>
                <a:ea typeface="210 도시락"/>
                <a:cs typeface="210 도시락"/>
                <a:sym typeface="210 도시락"/>
              </a:rPr>
              <a:t>프로젝트</a:t>
            </a:r>
            <a:r>
              <a:rPr lang="en-US" sz="12011" dirty="0">
                <a:solidFill>
                  <a:srgbClr val="231F20"/>
                </a:solidFill>
                <a:latin typeface="210 도시락"/>
                <a:ea typeface="210 도시락"/>
                <a:cs typeface="210 도시락"/>
                <a:sym typeface="210 도시락"/>
              </a:rPr>
              <a:t> </a:t>
            </a:r>
            <a:r>
              <a:rPr lang="en-US" sz="12011" dirty="0" err="1">
                <a:solidFill>
                  <a:srgbClr val="231F20"/>
                </a:solidFill>
                <a:latin typeface="210 도시락"/>
                <a:ea typeface="210 도시락"/>
                <a:cs typeface="210 도시락"/>
                <a:sym typeface="210 도시락"/>
              </a:rPr>
              <a:t>제안서</a:t>
            </a:r>
            <a:endParaRPr lang="en-US" sz="12011" dirty="0">
              <a:solidFill>
                <a:srgbClr val="231F20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245436" y="6858281"/>
            <a:ext cx="5797128" cy="119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5"/>
              </a:lnSpc>
            </a:pPr>
            <a:r>
              <a:rPr lang="en-US" sz="2261" spc="-47" dirty="0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32244035 </a:t>
            </a:r>
            <a:r>
              <a:rPr lang="en-US" sz="2261" spc="-47" dirty="0" err="1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정승아</a:t>
            </a:r>
            <a:endParaRPr lang="en-US" sz="2261" spc="-47" dirty="0">
              <a:solidFill>
                <a:srgbClr val="231F2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ctr">
              <a:lnSpc>
                <a:spcPts val="3165"/>
              </a:lnSpc>
            </a:pPr>
            <a:r>
              <a:rPr lang="en-US" sz="2261" spc="-47" dirty="0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32234290 </a:t>
            </a:r>
            <a:r>
              <a:rPr lang="en-US" sz="2261" spc="-47" dirty="0" err="1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조수빈</a:t>
            </a:r>
            <a:endParaRPr lang="en-US" sz="2261" spc="-47" dirty="0">
              <a:solidFill>
                <a:srgbClr val="231F2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ctr">
              <a:lnSpc>
                <a:spcPts val="3165"/>
              </a:lnSpc>
            </a:pPr>
            <a:r>
              <a:rPr lang="en-US" sz="2261" spc="-47" dirty="0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32224744 최정연</a:t>
            </a:r>
          </a:p>
        </p:txBody>
      </p:sp>
      <p:sp>
        <p:nvSpPr>
          <p:cNvPr id="15" name="AutoShape 15"/>
          <p:cNvSpPr/>
          <p:nvPr/>
        </p:nvSpPr>
        <p:spPr>
          <a:xfrm>
            <a:off x="5087454" y="6613882"/>
            <a:ext cx="8113093" cy="0"/>
          </a:xfrm>
          <a:prstGeom prst="line">
            <a:avLst/>
          </a:prstGeom>
          <a:ln w="19050" cap="flat">
            <a:solidFill>
              <a:srgbClr val="A2A2A2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073AF-DBF3-DD1E-518D-F7D17A213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6E23F59-628B-CA06-90C0-B5AF35B4AB04}"/>
              </a:ext>
            </a:extLst>
          </p:cNvPr>
          <p:cNvGrpSpPr/>
          <p:nvPr/>
        </p:nvGrpSpPr>
        <p:grpSpPr>
          <a:xfrm>
            <a:off x="-416907" y="-237725"/>
            <a:ext cx="19018307" cy="10722639"/>
            <a:chOff x="0" y="0"/>
            <a:chExt cx="25357743" cy="14296852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4137B0F4-5BE5-7D8F-0A85-7ACF3C936FC9}"/>
                </a:ext>
              </a:extLst>
            </p:cNvPr>
            <p:cNvGrpSpPr/>
            <p:nvPr/>
          </p:nvGrpSpPr>
          <p:grpSpPr>
            <a:xfrm>
              <a:off x="0" y="0"/>
              <a:ext cx="25219733" cy="4825965"/>
              <a:chOff x="0" y="0"/>
              <a:chExt cx="4981676" cy="953277"/>
            </a:xfrm>
          </p:grpSpPr>
          <p:sp>
            <p:nvSpPr>
              <p:cNvPr id="4" name="Freeform 4">
                <a:extLst>
                  <a:ext uri="{FF2B5EF4-FFF2-40B4-BE49-F238E27FC236}">
                    <a16:creationId xmlns:a16="http://schemas.microsoft.com/office/drawing/2014/main" id="{A6C532B5-ADFC-E43A-C1B8-6BBC04ADB9C3}"/>
                  </a:ext>
                </a:extLst>
              </p:cNvPr>
              <p:cNvSpPr/>
              <p:nvPr/>
            </p:nvSpPr>
            <p:spPr>
              <a:xfrm>
                <a:off x="0" y="0"/>
                <a:ext cx="4981675" cy="953277"/>
              </a:xfrm>
              <a:custGeom>
                <a:avLst/>
                <a:gdLst/>
                <a:ahLst/>
                <a:cxnLst/>
                <a:rect l="l" t="t" r="r" b="b"/>
                <a:pathLst>
                  <a:path w="4981675" h="953277">
                    <a:moveTo>
                      <a:pt x="0" y="0"/>
                    </a:moveTo>
                    <a:lnTo>
                      <a:pt x="4981675" y="0"/>
                    </a:lnTo>
                    <a:lnTo>
                      <a:pt x="4981675" y="953277"/>
                    </a:lnTo>
                    <a:lnTo>
                      <a:pt x="0" y="953277"/>
                    </a:lnTo>
                    <a:close/>
                  </a:path>
                </a:pathLst>
              </a:custGeom>
              <a:solidFill>
                <a:srgbClr val="F4F4F4">
                  <a:alpha val="73725"/>
                </a:srgb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F1472D1D-0583-090E-D37F-A33E699D647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981676" cy="100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458026CE-8E82-3B05-F15A-BB1430026644}"/>
                </a:ext>
              </a:extLst>
            </p:cNvPr>
            <p:cNvGrpSpPr/>
            <p:nvPr/>
          </p:nvGrpSpPr>
          <p:grpSpPr>
            <a:xfrm>
              <a:off x="138010" y="9461436"/>
              <a:ext cx="25219733" cy="4835416"/>
              <a:chOff x="0" y="0"/>
              <a:chExt cx="4981676" cy="955144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D6974A36-0881-65D4-8535-424BD31564A7}"/>
                  </a:ext>
                </a:extLst>
              </p:cNvPr>
              <p:cNvSpPr/>
              <p:nvPr/>
            </p:nvSpPr>
            <p:spPr>
              <a:xfrm>
                <a:off x="0" y="0"/>
                <a:ext cx="4981675" cy="955144"/>
              </a:xfrm>
              <a:custGeom>
                <a:avLst/>
                <a:gdLst/>
                <a:ahLst/>
                <a:cxnLst/>
                <a:rect l="l" t="t" r="r" b="b"/>
                <a:pathLst>
                  <a:path w="4981675" h="955144">
                    <a:moveTo>
                      <a:pt x="0" y="0"/>
                    </a:moveTo>
                    <a:lnTo>
                      <a:pt x="4981675" y="0"/>
                    </a:lnTo>
                    <a:lnTo>
                      <a:pt x="4981675" y="955144"/>
                    </a:lnTo>
                    <a:lnTo>
                      <a:pt x="0" y="955144"/>
                    </a:lnTo>
                    <a:close/>
                  </a:path>
                </a:pathLst>
              </a:custGeom>
              <a:solidFill>
                <a:srgbClr val="F2F8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AECCFF75-8727-4E4E-1CC1-29401D7E803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981676" cy="10027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1E9B05B1-3C78-26F8-1913-100827865629}"/>
              </a:ext>
            </a:extLst>
          </p:cNvPr>
          <p:cNvGrpSpPr/>
          <p:nvPr/>
        </p:nvGrpSpPr>
        <p:grpSpPr>
          <a:xfrm>
            <a:off x="1043982" y="847530"/>
            <a:ext cx="16184112" cy="8649922"/>
            <a:chOff x="0" y="0"/>
            <a:chExt cx="4262482" cy="2278169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75C7E997-871F-238D-32FC-B1781C36998F}"/>
                </a:ext>
              </a:extLst>
            </p:cNvPr>
            <p:cNvSpPr/>
            <p:nvPr/>
          </p:nvSpPr>
          <p:spPr>
            <a:xfrm>
              <a:off x="0" y="0"/>
              <a:ext cx="4262482" cy="2278169"/>
            </a:xfrm>
            <a:custGeom>
              <a:avLst/>
              <a:gdLst/>
              <a:ahLst/>
              <a:cxnLst/>
              <a:rect l="l" t="t" r="r" b="b"/>
              <a:pathLst>
                <a:path w="4262482" h="2278169">
                  <a:moveTo>
                    <a:pt x="7654" y="0"/>
                  </a:moveTo>
                  <a:lnTo>
                    <a:pt x="4254828" y="0"/>
                  </a:lnTo>
                  <a:cubicBezTo>
                    <a:pt x="4259055" y="0"/>
                    <a:pt x="4262482" y="3427"/>
                    <a:pt x="4262482" y="7654"/>
                  </a:cubicBezTo>
                  <a:lnTo>
                    <a:pt x="4262482" y="2270515"/>
                  </a:lnTo>
                  <a:cubicBezTo>
                    <a:pt x="4262482" y="2274742"/>
                    <a:pt x="4259055" y="2278169"/>
                    <a:pt x="4254828" y="2278169"/>
                  </a:cubicBezTo>
                  <a:lnTo>
                    <a:pt x="7654" y="2278169"/>
                  </a:lnTo>
                  <a:cubicBezTo>
                    <a:pt x="3427" y="2278169"/>
                    <a:pt x="0" y="2274742"/>
                    <a:pt x="0" y="2270515"/>
                  </a:cubicBezTo>
                  <a:lnTo>
                    <a:pt x="0" y="7654"/>
                  </a:lnTo>
                  <a:cubicBezTo>
                    <a:pt x="0" y="3427"/>
                    <a:pt x="3427" y="0"/>
                    <a:pt x="765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72707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A2FA3FA7-236D-9969-AD9B-5C8A9DC54447}"/>
                </a:ext>
              </a:extLst>
            </p:cNvPr>
            <p:cNvSpPr txBox="1"/>
            <p:nvPr/>
          </p:nvSpPr>
          <p:spPr>
            <a:xfrm>
              <a:off x="0" y="-47625"/>
              <a:ext cx="4262482" cy="2325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2011A61C-7949-B849-48BD-EE7CDE3CA973}"/>
              </a:ext>
            </a:extLst>
          </p:cNvPr>
          <p:cNvSpPr txBox="1"/>
          <p:nvPr/>
        </p:nvSpPr>
        <p:spPr>
          <a:xfrm>
            <a:off x="5531805" y="1406252"/>
            <a:ext cx="7225075" cy="1061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 dirty="0" err="1">
                <a:solidFill>
                  <a:srgbClr val="231F20"/>
                </a:solidFill>
                <a:latin typeface="210 도시락"/>
                <a:ea typeface="210 도시락"/>
                <a:cs typeface="210 도시락"/>
                <a:sym typeface="210 도시락"/>
              </a:rPr>
              <a:t>프로젝트</a:t>
            </a:r>
            <a:r>
              <a:rPr lang="en-US" sz="6200" dirty="0">
                <a:solidFill>
                  <a:srgbClr val="231F20"/>
                </a:solidFill>
                <a:latin typeface="210 도시락"/>
                <a:ea typeface="210 도시락"/>
                <a:cs typeface="210 도시락"/>
                <a:sym typeface="210 도시락"/>
              </a:rPr>
              <a:t> </a:t>
            </a:r>
            <a:r>
              <a:rPr lang="en-US" sz="6200" dirty="0" err="1">
                <a:solidFill>
                  <a:srgbClr val="231F20"/>
                </a:solidFill>
                <a:latin typeface="210 도시락"/>
                <a:ea typeface="210 도시락"/>
                <a:cs typeface="210 도시락"/>
                <a:sym typeface="210 도시락"/>
              </a:rPr>
              <a:t>설명</a:t>
            </a:r>
            <a:endParaRPr lang="en-US" sz="6200" dirty="0">
              <a:solidFill>
                <a:srgbClr val="231F20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sp>
        <p:nvSpPr>
          <p:cNvPr id="26" name="TextBox 21">
            <a:extLst>
              <a:ext uri="{FF2B5EF4-FFF2-40B4-BE49-F238E27FC236}">
                <a16:creationId xmlns:a16="http://schemas.microsoft.com/office/drawing/2014/main" id="{AE7C75AB-02D0-EFBC-4CE0-9037B96E01FD}"/>
              </a:ext>
            </a:extLst>
          </p:cNvPr>
          <p:cNvSpPr txBox="1"/>
          <p:nvPr/>
        </p:nvSpPr>
        <p:spPr>
          <a:xfrm>
            <a:off x="4605700" y="8013159"/>
            <a:ext cx="9076600" cy="84972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079"/>
              </a:lnSpc>
            </a:pPr>
            <a:endParaRPr lang="en-US" sz="28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TDTD순고딕"/>
              <a:sym typeface="TDTD순고딕"/>
            </a:endParaRPr>
          </a:p>
        </p:txBody>
      </p:sp>
      <p:pic>
        <p:nvPicPr>
          <p:cNvPr id="3074" name="Picture 2" descr="보드 분필 칠판 - Pixabay의 무료 이미지">
            <a:extLst>
              <a:ext uri="{FF2B5EF4-FFF2-40B4-BE49-F238E27FC236}">
                <a16:creationId xmlns:a16="http://schemas.microsoft.com/office/drawing/2014/main" id="{0764F6C1-9BE3-E2C2-A3AD-5399ECD4A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104" y="3159741"/>
            <a:ext cx="3774389" cy="215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일본식 학교 책상과 의자 3D 모델 - 다운로드 테이블 on 3DModels.org">
            <a:extLst>
              <a:ext uri="{FF2B5EF4-FFF2-40B4-BE49-F238E27FC236}">
                <a16:creationId xmlns:a16="http://schemas.microsoft.com/office/drawing/2014/main" id="{1600042F-50F4-A908-DFBF-8C834AA078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0" t="14001" r="6799" b="10951"/>
          <a:stretch>
            <a:fillRect/>
          </a:stretch>
        </p:blipFill>
        <p:spPr bwMode="auto">
          <a:xfrm>
            <a:off x="8376093" y="5753099"/>
            <a:ext cx="4192501" cy="367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래픽 14" descr="시계 단색으로 채워진">
            <a:extLst>
              <a:ext uri="{FF2B5EF4-FFF2-40B4-BE49-F238E27FC236}">
                <a16:creationId xmlns:a16="http://schemas.microsoft.com/office/drawing/2014/main" id="{0E82686D-45CD-736D-99B0-D427ABA80C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94765" y="3109740"/>
            <a:ext cx="2385003" cy="2385003"/>
          </a:xfrm>
          <a:prstGeom prst="rect">
            <a:avLst/>
          </a:prstGeom>
        </p:spPr>
      </p:pic>
      <p:pic>
        <p:nvPicPr>
          <p:cNvPr id="17" name="그래픽 16" descr="닫힌 문 단색으로 채워진">
            <a:extLst>
              <a:ext uri="{FF2B5EF4-FFF2-40B4-BE49-F238E27FC236}">
                <a16:creationId xmlns:a16="http://schemas.microsoft.com/office/drawing/2014/main" id="{F35DBDD8-D646-F9DF-2F5C-8DC83719EE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123018" y="5494743"/>
            <a:ext cx="3540813" cy="3540813"/>
          </a:xfrm>
          <a:prstGeom prst="rect">
            <a:avLst/>
          </a:prstGeom>
        </p:spPr>
      </p:pic>
      <p:pic>
        <p:nvPicPr>
          <p:cNvPr id="19" name="그래픽 18" descr="남자 단색으로 채워진">
            <a:extLst>
              <a:ext uri="{FF2B5EF4-FFF2-40B4-BE49-F238E27FC236}">
                <a16:creationId xmlns:a16="http://schemas.microsoft.com/office/drawing/2014/main" id="{70CCC246-0ECE-9F03-756B-0006C02B31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16146" y="4241050"/>
            <a:ext cx="3024100" cy="3024100"/>
          </a:xfrm>
          <a:prstGeom prst="rect">
            <a:avLst/>
          </a:prstGeom>
        </p:spPr>
      </p:pic>
      <p:sp>
        <p:nvSpPr>
          <p:cNvPr id="20" name="화살표: 왼쪽/오른쪽 19">
            <a:extLst>
              <a:ext uri="{FF2B5EF4-FFF2-40B4-BE49-F238E27FC236}">
                <a16:creationId xmlns:a16="http://schemas.microsoft.com/office/drawing/2014/main" id="{C4090DED-9647-11BA-C6E4-0D28632FA649}"/>
              </a:ext>
            </a:extLst>
          </p:cNvPr>
          <p:cNvSpPr/>
          <p:nvPr/>
        </p:nvSpPr>
        <p:spPr>
          <a:xfrm>
            <a:off x="4405393" y="5388805"/>
            <a:ext cx="1614407" cy="728587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108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3D343-5B41-5C2C-4E20-42BB9C26A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3E07F14-7B3D-69B9-EBDF-AB2E20378997}"/>
              </a:ext>
            </a:extLst>
          </p:cNvPr>
          <p:cNvGrpSpPr/>
          <p:nvPr/>
        </p:nvGrpSpPr>
        <p:grpSpPr>
          <a:xfrm>
            <a:off x="-416907" y="-237725"/>
            <a:ext cx="19018307" cy="10722639"/>
            <a:chOff x="0" y="0"/>
            <a:chExt cx="25357743" cy="14296852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C5932CB1-E8BF-BDD3-087C-6433B2B5091D}"/>
                </a:ext>
              </a:extLst>
            </p:cNvPr>
            <p:cNvGrpSpPr/>
            <p:nvPr/>
          </p:nvGrpSpPr>
          <p:grpSpPr>
            <a:xfrm>
              <a:off x="0" y="0"/>
              <a:ext cx="25219733" cy="4825965"/>
              <a:chOff x="0" y="0"/>
              <a:chExt cx="4981676" cy="953277"/>
            </a:xfrm>
          </p:grpSpPr>
          <p:sp>
            <p:nvSpPr>
              <p:cNvPr id="4" name="Freeform 4">
                <a:extLst>
                  <a:ext uri="{FF2B5EF4-FFF2-40B4-BE49-F238E27FC236}">
                    <a16:creationId xmlns:a16="http://schemas.microsoft.com/office/drawing/2014/main" id="{CD3C1849-0B5B-CFE9-68FB-D10C93041B8B}"/>
                  </a:ext>
                </a:extLst>
              </p:cNvPr>
              <p:cNvSpPr/>
              <p:nvPr/>
            </p:nvSpPr>
            <p:spPr>
              <a:xfrm>
                <a:off x="0" y="0"/>
                <a:ext cx="4981675" cy="953277"/>
              </a:xfrm>
              <a:custGeom>
                <a:avLst/>
                <a:gdLst/>
                <a:ahLst/>
                <a:cxnLst/>
                <a:rect l="l" t="t" r="r" b="b"/>
                <a:pathLst>
                  <a:path w="4981675" h="953277">
                    <a:moveTo>
                      <a:pt x="0" y="0"/>
                    </a:moveTo>
                    <a:lnTo>
                      <a:pt x="4981675" y="0"/>
                    </a:lnTo>
                    <a:lnTo>
                      <a:pt x="4981675" y="953277"/>
                    </a:lnTo>
                    <a:lnTo>
                      <a:pt x="0" y="953277"/>
                    </a:lnTo>
                    <a:close/>
                  </a:path>
                </a:pathLst>
              </a:custGeom>
              <a:solidFill>
                <a:srgbClr val="F4F4F4">
                  <a:alpha val="73725"/>
                </a:srgb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4ACA3370-90E8-E863-7700-2CDB75940C4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981676" cy="100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823B18E2-BE37-DFCF-2723-032E05EF3477}"/>
                </a:ext>
              </a:extLst>
            </p:cNvPr>
            <p:cNvGrpSpPr/>
            <p:nvPr/>
          </p:nvGrpSpPr>
          <p:grpSpPr>
            <a:xfrm>
              <a:off x="138010" y="9461436"/>
              <a:ext cx="25219733" cy="4835416"/>
              <a:chOff x="0" y="0"/>
              <a:chExt cx="4981676" cy="955144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5B699602-3DFD-C72B-4B0D-F537B11F6F60}"/>
                  </a:ext>
                </a:extLst>
              </p:cNvPr>
              <p:cNvSpPr/>
              <p:nvPr/>
            </p:nvSpPr>
            <p:spPr>
              <a:xfrm>
                <a:off x="0" y="0"/>
                <a:ext cx="4981675" cy="955144"/>
              </a:xfrm>
              <a:custGeom>
                <a:avLst/>
                <a:gdLst/>
                <a:ahLst/>
                <a:cxnLst/>
                <a:rect l="l" t="t" r="r" b="b"/>
                <a:pathLst>
                  <a:path w="4981675" h="955144">
                    <a:moveTo>
                      <a:pt x="0" y="0"/>
                    </a:moveTo>
                    <a:lnTo>
                      <a:pt x="4981675" y="0"/>
                    </a:lnTo>
                    <a:lnTo>
                      <a:pt x="4981675" y="955144"/>
                    </a:lnTo>
                    <a:lnTo>
                      <a:pt x="0" y="955144"/>
                    </a:lnTo>
                    <a:close/>
                  </a:path>
                </a:pathLst>
              </a:custGeom>
              <a:solidFill>
                <a:srgbClr val="F2F8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5D32E2AD-5D00-E0F0-62A1-227CAEB61F5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981676" cy="10027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4186D2C5-EE37-5FAF-48AE-1F40F7156F0B}"/>
              </a:ext>
            </a:extLst>
          </p:cNvPr>
          <p:cNvGrpSpPr/>
          <p:nvPr/>
        </p:nvGrpSpPr>
        <p:grpSpPr>
          <a:xfrm>
            <a:off x="1043982" y="847530"/>
            <a:ext cx="16184112" cy="8649922"/>
            <a:chOff x="0" y="0"/>
            <a:chExt cx="4262482" cy="2278169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D3E9F74-D91C-CAA4-8B1E-199E76D517D1}"/>
                </a:ext>
              </a:extLst>
            </p:cNvPr>
            <p:cNvSpPr/>
            <p:nvPr/>
          </p:nvSpPr>
          <p:spPr>
            <a:xfrm>
              <a:off x="0" y="0"/>
              <a:ext cx="4262482" cy="2278169"/>
            </a:xfrm>
            <a:custGeom>
              <a:avLst/>
              <a:gdLst/>
              <a:ahLst/>
              <a:cxnLst/>
              <a:rect l="l" t="t" r="r" b="b"/>
              <a:pathLst>
                <a:path w="4262482" h="2278169">
                  <a:moveTo>
                    <a:pt x="7654" y="0"/>
                  </a:moveTo>
                  <a:lnTo>
                    <a:pt x="4254828" y="0"/>
                  </a:lnTo>
                  <a:cubicBezTo>
                    <a:pt x="4259055" y="0"/>
                    <a:pt x="4262482" y="3427"/>
                    <a:pt x="4262482" y="7654"/>
                  </a:cubicBezTo>
                  <a:lnTo>
                    <a:pt x="4262482" y="2270515"/>
                  </a:lnTo>
                  <a:cubicBezTo>
                    <a:pt x="4262482" y="2274742"/>
                    <a:pt x="4259055" y="2278169"/>
                    <a:pt x="4254828" y="2278169"/>
                  </a:cubicBezTo>
                  <a:lnTo>
                    <a:pt x="7654" y="2278169"/>
                  </a:lnTo>
                  <a:cubicBezTo>
                    <a:pt x="3427" y="2278169"/>
                    <a:pt x="0" y="2274742"/>
                    <a:pt x="0" y="2270515"/>
                  </a:cubicBezTo>
                  <a:lnTo>
                    <a:pt x="0" y="7654"/>
                  </a:lnTo>
                  <a:cubicBezTo>
                    <a:pt x="0" y="3427"/>
                    <a:pt x="3427" y="0"/>
                    <a:pt x="765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72707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B07A5174-18E1-0F9B-8E3D-45A9C4401DAC}"/>
                </a:ext>
              </a:extLst>
            </p:cNvPr>
            <p:cNvSpPr txBox="1"/>
            <p:nvPr/>
          </p:nvSpPr>
          <p:spPr>
            <a:xfrm>
              <a:off x="0" y="-47625"/>
              <a:ext cx="4262482" cy="2325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D5CF22AB-6828-064C-DC94-1001EE0BA5E4}"/>
              </a:ext>
            </a:extLst>
          </p:cNvPr>
          <p:cNvSpPr txBox="1"/>
          <p:nvPr/>
        </p:nvSpPr>
        <p:spPr>
          <a:xfrm>
            <a:off x="5531805" y="1406252"/>
            <a:ext cx="7225075" cy="1061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>
                <a:solidFill>
                  <a:srgbClr val="231F20"/>
                </a:solidFill>
                <a:latin typeface="210 도시락"/>
                <a:ea typeface="210 도시락"/>
                <a:cs typeface="210 도시락"/>
                <a:sym typeface="210 도시락"/>
              </a:rPr>
              <a:t>프로젝트 설명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39B61099-0CEA-896B-F25B-4BA01880A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700" y="3238500"/>
            <a:ext cx="9076600" cy="45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B6142FAF-262E-0A1A-FF5A-F9F423D0630C}"/>
              </a:ext>
            </a:extLst>
          </p:cNvPr>
          <p:cNvSpPr/>
          <p:nvPr/>
        </p:nvSpPr>
        <p:spPr>
          <a:xfrm>
            <a:off x="4571832" y="8135094"/>
            <a:ext cx="9110467" cy="745653"/>
          </a:xfrm>
          <a:prstGeom prst="rect">
            <a:avLst/>
          </a:prstGeom>
          <a:solidFill>
            <a:srgbClr val="F2F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1">
            <a:extLst>
              <a:ext uri="{FF2B5EF4-FFF2-40B4-BE49-F238E27FC236}">
                <a16:creationId xmlns:a16="http://schemas.microsoft.com/office/drawing/2014/main" id="{66EF6119-FAC3-9C04-6510-2E3B2C25CCEB}"/>
              </a:ext>
            </a:extLst>
          </p:cNvPr>
          <p:cNvSpPr txBox="1"/>
          <p:nvPr/>
        </p:nvSpPr>
        <p:spPr>
          <a:xfrm>
            <a:off x="4605700" y="8013159"/>
            <a:ext cx="9076600" cy="84972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079"/>
              </a:lnSpc>
            </a:pPr>
            <a:endParaRPr lang="en-US" sz="28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TDTD순고딕"/>
              <a:sym typeface="TDTD순고딕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7AD4C2-55E7-00E0-9A26-8230F5861263}"/>
              </a:ext>
            </a:extLst>
          </p:cNvPr>
          <p:cNvSpPr txBox="1"/>
          <p:nvPr/>
        </p:nvSpPr>
        <p:spPr>
          <a:xfrm>
            <a:off x="6596550" y="8246310"/>
            <a:ext cx="518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Placid Plastic Duck Simulator</a:t>
            </a:r>
            <a:endParaRPr lang="ko-KR" altLang="en-US" sz="2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262105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16907" y="-237725"/>
            <a:ext cx="19018307" cy="10722639"/>
            <a:chOff x="0" y="0"/>
            <a:chExt cx="25357743" cy="1429685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5219733" cy="4825965"/>
              <a:chOff x="0" y="0"/>
              <a:chExt cx="4981676" cy="9532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981675" cy="953277"/>
              </a:xfrm>
              <a:custGeom>
                <a:avLst/>
                <a:gdLst/>
                <a:ahLst/>
                <a:cxnLst/>
                <a:rect l="l" t="t" r="r" b="b"/>
                <a:pathLst>
                  <a:path w="4981675" h="953277">
                    <a:moveTo>
                      <a:pt x="0" y="0"/>
                    </a:moveTo>
                    <a:lnTo>
                      <a:pt x="4981675" y="0"/>
                    </a:lnTo>
                    <a:lnTo>
                      <a:pt x="4981675" y="953277"/>
                    </a:lnTo>
                    <a:lnTo>
                      <a:pt x="0" y="953277"/>
                    </a:lnTo>
                    <a:close/>
                  </a:path>
                </a:pathLst>
              </a:custGeom>
              <a:solidFill>
                <a:srgbClr val="F4F4F4">
                  <a:alpha val="73725"/>
                </a:srgb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981676" cy="100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38010" y="9461436"/>
              <a:ext cx="25219733" cy="4835416"/>
              <a:chOff x="0" y="0"/>
              <a:chExt cx="4981676" cy="95514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981675" cy="955144"/>
              </a:xfrm>
              <a:custGeom>
                <a:avLst/>
                <a:gdLst/>
                <a:ahLst/>
                <a:cxnLst/>
                <a:rect l="l" t="t" r="r" b="b"/>
                <a:pathLst>
                  <a:path w="4981675" h="955144">
                    <a:moveTo>
                      <a:pt x="0" y="0"/>
                    </a:moveTo>
                    <a:lnTo>
                      <a:pt x="4981675" y="0"/>
                    </a:lnTo>
                    <a:lnTo>
                      <a:pt x="4981675" y="955144"/>
                    </a:lnTo>
                    <a:lnTo>
                      <a:pt x="0" y="955144"/>
                    </a:lnTo>
                    <a:close/>
                  </a:path>
                </a:pathLst>
              </a:custGeom>
              <a:solidFill>
                <a:srgbClr val="F2F8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981676" cy="10027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1043982" y="847530"/>
            <a:ext cx="16184112" cy="8649922"/>
            <a:chOff x="0" y="0"/>
            <a:chExt cx="4262482" cy="227816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62482" cy="2278169"/>
            </a:xfrm>
            <a:custGeom>
              <a:avLst/>
              <a:gdLst/>
              <a:ahLst/>
              <a:cxnLst/>
              <a:rect l="l" t="t" r="r" b="b"/>
              <a:pathLst>
                <a:path w="4262482" h="2278169">
                  <a:moveTo>
                    <a:pt x="7654" y="0"/>
                  </a:moveTo>
                  <a:lnTo>
                    <a:pt x="4254828" y="0"/>
                  </a:lnTo>
                  <a:cubicBezTo>
                    <a:pt x="4259055" y="0"/>
                    <a:pt x="4262482" y="3427"/>
                    <a:pt x="4262482" y="7654"/>
                  </a:cubicBezTo>
                  <a:lnTo>
                    <a:pt x="4262482" y="2270515"/>
                  </a:lnTo>
                  <a:cubicBezTo>
                    <a:pt x="4262482" y="2274742"/>
                    <a:pt x="4259055" y="2278169"/>
                    <a:pt x="4254828" y="2278169"/>
                  </a:cubicBezTo>
                  <a:lnTo>
                    <a:pt x="7654" y="2278169"/>
                  </a:lnTo>
                  <a:cubicBezTo>
                    <a:pt x="3427" y="2278169"/>
                    <a:pt x="0" y="2274742"/>
                    <a:pt x="0" y="2270515"/>
                  </a:cubicBezTo>
                  <a:lnTo>
                    <a:pt x="0" y="7654"/>
                  </a:lnTo>
                  <a:cubicBezTo>
                    <a:pt x="0" y="3427"/>
                    <a:pt x="3427" y="0"/>
                    <a:pt x="765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72707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262482" cy="2325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3890627" y="3026695"/>
            <a:ext cx="3424573" cy="5016488"/>
          </a:xfrm>
          <a:custGeom>
            <a:avLst/>
            <a:gdLst/>
            <a:ahLst/>
            <a:cxnLst/>
            <a:rect l="l" t="t" r="r" b="b"/>
            <a:pathLst>
              <a:path w="3456188" h="5193725">
                <a:moveTo>
                  <a:pt x="0" y="0"/>
                </a:moveTo>
                <a:lnTo>
                  <a:pt x="3456188" y="0"/>
                </a:lnTo>
                <a:lnTo>
                  <a:pt x="3456188" y="5193725"/>
                </a:lnTo>
                <a:lnTo>
                  <a:pt x="0" y="51937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5531805" y="1406252"/>
            <a:ext cx="7225075" cy="1061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>
                <a:solidFill>
                  <a:srgbClr val="231F20"/>
                </a:solidFill>
                <a:latin typeface="210 도시락"/>
                <a:ea typeface="210 도시락"/>
                <a:cs typeface="210 도시락"/>
                <a:sym typeface="210 도시락"/>
              </a:rPr>
              <a:t>프로젝트 설명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8DB60EC-10B6-1D47-B5EA-1304BB164B4B}"/>
              </a:ext>
            </a:extLst>
          </p:cNvPr>
          <p:cNvSpPr/>
          <p:nvPr/>
        </p:nvSpPr>
        <p:spPr>
          <a:xfrm>
            <a:off x="3890627" y="8360247"/>
            <a:ext cx="3424573" cy="745653"/>
          </a:xfrm>
          <a:prstGeom prst="rect">
            <a:avLst/>
          </a:prstGeom>
          <a:solidFill>
            <a:srgbClr val="F2F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4"/>
          <p:cNvSpPr txBox="1"/>
          <p:nvPr/>
        </p:nvSpPr>
        <p:spPr>
          <a:xfrm>
            <a:off x="3192813" y="8450238"/>
            <a:ext cx="4677983" cy="565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ko-KR" altLang="en-US" sz="3399" dirty="0" err="1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화이트데이</a:t>
            </a:r>
            <a:endParaRPr lang="en-US" sz="3399" dirty="0">
              <a:solidFill>
                <a:srgbClr val="231F2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6" name="그림 15" descr="스크린샷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FA879FD-2F6C-C987-A0C1-CE729DEFC5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5311869"/>
            <a:ext cx="4859988" cy="2731313"/>
          </a:xfrm>
          <a:prstGeom prst="rect">
            <a:avLst/>
          </a:prstGeom>
        </p:spPr>
      </p:pic>
      <p:pic>
        <p:nvPicPr>
          <p:cNvPr id="18" name="그림 17" descr="장난감, 만화 영화, 클립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115752E-B2E9-5700-0991-C8AA7804B8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2975781"/>
            <a:ext cx="4865521" cy="226268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D8EED63F-E27A-F672-6387-B8AFB2832987}"/>
              </a:ext>
            </a:extLst>
          </p:cNvPr>
          <p:cNvSpPr/>
          <p:nvPr/>
        </p:nvSpPr>
        <p:spPr>
          <a:xfrm>
            <a:off x="9748348" y="8363007"/>
            <a:ext cx="4859988" cy="745653"/>
          </a:xfrm>
          <a:prstGeom prst="rect">
            <a:avLst/>
          </a:prstGeom>
          <a:solidFill>
            <a:srgbClr val="F2F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DE3511-679D-41E7-3741-6BBAFE5C5F6E}"/>
              </a:ext>
            </a:extLst>
          </p:cNvPr>
          <p:cNvSpPr txBox="1"/>
          <p:nvPr/>
        </p:nvSpPr>
        <p:spPr>
          <a:xfrm>
            <a:off x="9969985" y="8425296"/>
            <a:ext cx="441671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4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발디의</a:t>
            </a:r>
            <a:r>
              <a:rPr lang="ko-KR" altLang="en-US" sz="3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수학교실</a:t>
            </a: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16907" y="-237725"/>
            <a:ext cx="19018307" cy="10722639"/>
            <a:chOff x="0" y="0"/>
            <a:chExt cx="25357743" cy="1429685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5219733" cy="4825965"/>
              <a:chOff x="0" y="0"/>
              <a:chExt cx="4981676" cy="9532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981675" cy="953277"/>
              </a:xfrm>
              <a:custGeom>
                <a:avLst/>
                <a:gdLst/>
                <a:ahLst/>
                <a:cxnLst/>
                <a:rect l="l" t="t" r="r" b="b"/>
                <a:pathLst>
                  <a:path w="4981675" h="953277">
                    <a:moveTo>
                      <a:pt x="0" y="0"/>
                    </a:moveTo>
                    <a:lnTo>
                      <a:pt x="4981675" y="0"/>
                    </a:lnTo>
                    <a:lnTo>
                      <a:pt x="4981675" y="953277"/>
                    </a:lnTo>
                    <a:lnTo>
                      <a:pt x="0" y="953277"/>
                    </a:lnTo>
                    <a:close/>
                  </a:path>
                </a:pathLst>
              </a:custGeom>
              <a:solidFill>
                <a:srgbClr val="F4F4F4">
                  <a:alpha val="73725"/>
                </a:srgb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981676" cy="100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38010" y="9461436"/>
              <a:ext cx="25219733" cy="4835416"/>
              <a:chOff x="0" y="0"/>
              <a:chExt cx="4981676" cy="95514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981675" cy="955144"/>
              </a:xfrm>
              <a:custGeom>
                <a:avLst/>
                <a:gdLst/>
                <a:ahLst/>
                <a:cxnLst/>
                <a:rect l="l" t="t" r="r" b="b"/>
                <a:pathLst>
                  <a:path w="4981675" h="955144">
                    <a:moveTo>
                      <a:pt x="0" y="0"/>
                    </a:moveTo>
                    <a:lnTo>
                      <a:pt x="4981675" y="0"/>
                    </a:lnTo>
                    <a:lnTo>
                      <a:pt x="4981675" y="955144"/>
                    </a:lnTo>
                    <a:lnTo>
                      <a:pt x="0" y="955144"/>
                    </a:lnTo>
                    <a:close/>
                  </a:path>
                </a:pathLst>
              </a:custGeom>
              <a:solidFill>
                <a:srgbClr val="F2F8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981676" cy="10027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1043982" y="847530"/>
            <a:ext cx="16184112" cy="8649922"/>
            <a:chOff x="0" y="0"/>
            <a:chExt cx="4262482" cy="227816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62482" cy="2278169"/>
            </a:xfrm>
            <a:custGeom>
              <a:avLst/>
              <a:gdLst/>
              <a:ahLst/>
              <a:cxnLst/>
              <a:rect l="l" t="t" r="r" b="b"/>
              <a:pathLst>
                <a:path w="4262482" h="2278169">
                  <a:moveTo>
                    <a:pt x="7654" y="0"/>
                  </a:moveTo>
                  <a:lnTo>
                    <a:pt x="4254828" y="0"/>
                  </a:lnTo>
                  <a:cubicBezTo>
                    <a:pt x="4259055" y="0"/>
                    <a:pt x="4262482" y="3427"/>
                    <a:pt x="4262482" y="7654"/>
                  </a:cubicBezTo>
                  <a:lnTo>
                    <a:pt x="4262482" y="2270515"/>
                  </a:lnTo>
                  <a:cubicBezTo>
                    <a:pt x="4262482" y="2274742"/>
                    <a:pt x="4259055" y="2278169"/>
                    <a:pt x="4254828" y="2278169"/>
                  </a:cubicBezTo>
                  <a:lnTo>
                    <a:pt x="7654" y="2278169"/>
                  </a:lnTo>
                  <a:cubicBezTo>
                    <a:pt x="3427" y="2278169"/>
                    <a:pt x="0" y="2274742"/>
                    <a:pt x="0" y="2270515"/>
                  </a:cubicBezTo>
                  <a:lnTo>
                    <a:pt x="0" y="7654"/>
                  </a:lnTo>
                  <a:cubicBezTo>
                    <a:pt x="0" y="3427"/>
                    <a:pt x="3427" y="0"/>
                    <a:pt x="765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72707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262482" cy="2325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709651" y="1418211"/>
            <a:ext cx="7162739" cy="1061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>
                <a:solidFill>
                  <a:srgbClr val="231F20"/>
                </a:solidFill>
                <a:latin typeface="210 도시락"/>
                <a:ea typeface="210 도시락"/>
                <a:cs typeface="210 도시락"/>
                <a:sym typeface="210 도시락"/>
              </a:rPr>
              <a:t>기대 효과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3340288" y="3086102"/>
            <a:ext cx="11901465" cy="1612826"/>
            <a:chOff x="0" y="-55902"/>
            <a:chExt cx="3134542" cy="42477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134542" cy="348577"/>
            </a:xfrm>
            <a:custGeom>
              <a:avLst/>
              <a:gdLst/>
              <a:ahLst/>
              <a:cxnLst/>
              <a:rect l="l" t="t" r="r" b="b"/>
              <a:pathLst>
                <a:path w="3134542" h="348577">
                  <a:moveTo>
                    <a:pt x="0" y="0"/>
                  </a:moveTo>
                  <a:lnTo>
                    <a:pt x="3134542" y="0"/>
                  </a:lnTo>
                  <a:lnTo>
                    <a:pt x="3134542" y="348577"/>
                  </a:lnTo>
                  <a:lnTo>
                    <a:pt x="0" y="348577"/>
                  </a:lnTo>
                  <a:close/>
                </a:path>
              </a:pathLst>
            </a:custGeom>
            <a:solidFill>
              <a:srgbClr val="F2F8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5902"/>
              <a:ext cx="3134542" cy="4247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ko-KR" altLang="en-US" sz="2799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TDTD순고딕"/>
                  <a:sym typeface="TDTD순고딕"/>
                </a:rPr>
                <a:t>복고풍 특유의 감성과 현대적 기술을 결합해 </a:t>
              </a:r>
              <a:r>
                <a:rPr lang="ko-KR" altLang="en-US" sz="2799" b="1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TDTD순고딕"/>
                  <a:sym typeface="TDTD순고딕"/>
                </a:rPr>
                <a:t>새로운</a:t>
              </a:r>
              <a:r>
                <a:rPr lang="ko-KR" altLang="en-US" sz="2799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TDTD순고딕"/>
                  <a:sym typeface="TDTD순고딕"/>
                </a:rPr>
                <a:t> 경험 제공</a:t>
              </a:r>
              <a:endParaRPr lang="en-US" sz="2799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DTD순고딕"/>
                <a:sym typeface="TDTD순고딕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340288" y="4991100"/>
            <a:ext cx="11901465" cy="1612827"/>
            <a:chOff x="0" y="-52750"/>
            <a:chExt cx="3134542" cy="42477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134542" cy="348577"/>
            </a:xfrm>
            <a:custGeom>
              <a:avLst/>
              <a:gdLst/>
              <a:ahLst/>
              <a:cxnLst/>
              <a:rect l="l" t="t" r="r" b="b"/>
              <a:pathLst>
                <a:path w="3134542" h="348577">
                  <a:moveTo>
                    <a:pt x="0" y="0"/>
                  </a:moveTo>
                  <a:lnTo>
                    <a:pt x="3134542" y="0"/>
                  </a:lnTo>
                  <a:lnTo>
                    <a:pt x="3134542" y="348577"/>
                  </a:lnTo>
                  <a:lnTo>
                    <a:pt x="0" y="348577"/>
                  </a:lnTo>
                  <a:close/>
                </a:path>
              </a:pathLst>
            </a:custGeom>
            <a:solidFill>
              <a:srgbClr val="F2F8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52750"/>
              <a:ext cx="3134542" cy="4247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TDTD순고딕"/>
                  <a:sym typeface="TDTD순고딕"/>
                </a:rPr>
                <a:t>사용자에게</a:t>
              </a:r>
              <a:r>
                <a:rPr lang="en-US" sz="2799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TDTD순고딕"/>
                  <a:sym typeface="TDTD순고딕"/>
                </a:rPr>
                <a:t> </a:t>
              </a:r>
              <a:r>
                <a:rPr lang="en-US" sz="2799" dirty="0" err="1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TDTD순고딕"/>
                  <a:sym typeface="TDTD순고딕"/>
                </a:rPr>
                <a:t>단순</a:t>
              </a:r>
              <a:r>
                <a:rPr lang="en-US" sz="2799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TDTD순고딕"/>
                  <a:sym typeface="TDTD순고딕"/>
                </a:rPr>
                <a:t> </a:t>
              </a:r>
              <a:r>
                <a:rPr lang="en-US" sz="2799" dirty="0" err="1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TDTD순고딕"/>
                  <a:sym typeface="TDTD순고딕"/>
                </a:rPr>
                <a:t>그래픽이</a:t>
              </a:r>
              <a:r>
                <a:rPr lang="en-US" sz="2799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TDTD순고딕"/>
                  <a:sym typeface="TDTD순고딕"/>
                </a:rPr>
                <a:t> </a:t>
              </a:r>
              <a:r>
                <a:rPr lang="en-US" sz="2799" dirty="0" err="1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TDTD순고딕"/>
                  <a:sym typeface="TDTD순고딕"/>
                </a:rPr>
                <a:t>아닌</a:t>
              </a:r>
              <a:r>
                <a:rPr lang="en-US" sz="2799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TDTD순고딕"/>
                  <a:sym typeface="TDTD순고딕"/>
                </a:rPr>
                <a:t> </a:t>
              </a:r>
              <a:r>
                <a:rPr lang="en-US" sz="2799" b="1" dirty="0" err="1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TDTD순고딕 Bold"/>
                  <a:sym typeface="TDTD순고딕 Bold"/>
                </a:rPr>
                <a:t>상호작용성</a:t>
              </a:r>
              <a:r>
                <a:rPr lang="en-US" sz="2799" b="1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TDTD순고딕 Bold"/>
                  <a:sym typeface="TDTD순고딕 Bold"/>
                </a:rPr>
                <a:t> </a:t>
              </a:r>
              <a:r>
                <a:rPr lang="en-US" sz="2799" dirty="0" err="1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TDTD순고딕"/>
                  <a:sym typeface="TDTD순고딕"/>
                </a:rPr>
                <a:t>구현</a:t>
              </a:r>
              <a:r>
                <a:rPr lang="en-US" sz="2799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TDTD순고딕"/>
                  <a:sym typeface="TDTD순고딕"/>
                </a:rPr>
                <a:t> </a:t>
              </a:r>
              <a:r>
                <a:rPr lang="en-US" sz="2799" dirty="0" err="1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TDTD순고딕"/>
                  <a:sym typeface="TDTD순고딕"/>
                </a:rPr>
                <a:t>경험</a:t>
              </a:r>
              <a:r>
                <a:rPr lang="en-US" sz="2799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TDTD순고딕"/>
                  <a:sym typeface="TDTD순고딕"/>
                </a:rPr>
                <a:t> </a:t>
              </a:r>
              <a:r>
                <a:rPr lang="en-US" sz="2799" dirty="0" err="1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TDTD순고딕"/>
                  <a:sym typeface="TDTD순고딕"/>
                </a:rPr>
                <a:t>제공</a:t>
              </a:r>
              <a:endParaRPr lang="en-US" sz="2799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DTD순고딕"/>
                <a:sym typeface="TDTD순고딕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340288" y="6972298"/>
            <a:ext cx="11901465" cy="1504330"/>
            <a:chOff x="0" y="-29529"/>
            <a:chExt cx="3134542" cy="39620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34542" cy="348577"/>
            </a:xfrm>
            <a:custGeom>
              <a:avLst/>
              <a:gdLst/>
              <a:ahLst/>
              <a:cxnLst/>
              <a:rect l="l" t="t" r="r" b="b"/>
              <a:pathLst>
                <a:path w="3134542" h="348577">
                  <a:moveTo>
                    <a:pt x="0" y="0"/>
                  </a:moveTo>
                  <a:lnTo>
                    <a:pt x="3134542" y="0"/>
                  </a:lnTo>
                  <a:lnTo>
                    <a:pt x="3134542" y="348577"/>
                  </a:lnTo>
                  <a:lnTo>
                    <a:pt x="0" y="348577"/>
                  </a:lnTo>
                  <a:close/>
                </a:path>
              </a:pathLst>
            </a:custGeom>
            <a:solidFill>
              <a:srgbClr val="F2F8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29529"/>
              <a:ext cx="3134542" cy="396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ko-KR" altLang="en-US" sz="28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TDTD순고딕"/>
                  <a:sym typeface="TDTD순고딕"/>
                </a:rPr>
                <a:t>이론에 기반한 </a:t>
              </a:r>
              <a:r>
                <a:rPr lang="ko-KR" altLang="en-US" sz="2800" b="1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TDTD순고딕"/>
                  <a:sym typeface="TDTD순고딕"/>
                </a:rPr>
                <a:t>다양한</a:t>
              </a:r>
              <a:r>
                <a:rPr lang="ko-KR" altLang="en-US" sz="2800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TDTD순고딕"/>
                  <a:sym typeface="TDTD순고딕"/>
                </a:rPr>
                <a:t> 컴퓨터 그래픽스 기능적 요소 적용 경험 </a:t>
              </a:r>
              <a:endParaRPr lang="en-US" sz="28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DTD순고딕"/>
                <a:sym typeface="TDTD순고딕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16907" y="-237725"/>
            <a:ext cx="19018307" cy="10722639"/>
            <a:chOff x="0" y="0"/>
            <a:chExt cx="25357743" cy="1429685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5219733" cy="4825965"/>
              <a:chOff x="0" y="0"/>
              <a:chExt cx="4981676" cy="9532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981675" cy="953277"/>
              </a:xfrm>
              <a:custGeom>
                <a:avLst/>
                <a:gdLst/>
                <a:ahLst/>
                <a:cxnLst/>
                <a:rect l="l" t="t" r="r" b="b"/>
                <a:pathLst>
                  <a:path w="4981675" h="953277">
                    <a:moveTo>
                      <a:pt x="0" y="0"/>
                    </a:moveTo>
                    <a:lnTo>
                      <a:pt x="4981675" y="0"/>
                    </a:lnTo>
                    <a:lnTo>
                      <a:pt x="4981675" y="953277"/>
                    </a:lnTo>
                    <a:lnTo>
                      <a:pt x="0" y="953277"/>
                    </a:lnTo>
                    <a:close/>
                  </a:path>
                </a:pathLst>
              </a:custGeom>
              <a:solidFill>
                <a:srgbClr val="F4F4F4">
                  <a:alpha val="73725"/>
                </a:srgb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981676" cy="100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38010" y="9461436"/>
              <a:ext cx="25219733" cy="4835416"/>
              <a:chOff x="0" y="0"/>
              <a:chExt cx="4981676" cy="95514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981675" cy="955144"/>
              </a:xfrm>
              <a:custGeom>
                <a:avLst/>
                <a:gdLst/>
                <a:ahLst/>
                <a:cxnLst/>
                <a:rect l="l" t="t" r="r" b="b"/>
                <a:pathLst>
                  <a:path w="4981675" h="955144">
                    <a:moveTo>
                      <a:pt x="0" y="0"/>
                    </a:moveTo>
                    <a:lnTo>
                      <a:pt x="4981675" y="0"/>
                    </a:lnTo>
                    <a:lnTo>
                      <a:pt x="4981675" y="955144"/>
                    </a:lnTo>
                    <a:lnTo>
                      <a:pt x="0" y="955144"/>
                    </a:lnTo>
                    <a:close/>
                  </a:path>
                </a:pathLst>
              </a:custGeom>
              <a:solidFill>
                <a:srgbClr val="F2F8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981676" cy="10027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1043982" y="847530"/>
            <a:ext cx="16184112" cy="8649922"/>
            <a:chOff x="0" y="0"/>
            <a:chExt cx="4262482" cy="227816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62482" cy="2278169"/>
            </a:xfrm>
            <a:custGeom>
              <a:avLst/>
              <a:gdLst/>
              <a:ahLst/>
              <a:cxnLst/>
              <a:rect l="l" t="t" r="r" b="b"/>
              <a:pathLst>
                <a:path w="4262482" h="2278169">
                  <a:moveTo>
                    <a:pt x="7654" y="0"/>
                  </a:moveTo>
                  <a:lnTo>
                    <a:pt x="4254828" y="0"/>
                  </a:lnTo>
                  <a:cubicBezTo>
                    <a:pt x="4259055" y="0"/>
                    <a:pt x="4262482" y="3427"/>
                    <a:pt x="4262482" y="7654"/>
                  </a:cubicBezTo>
                  <a:lnTo>
                    <a:pt x="4262482" y="2270515"/>
                  </a:lnTo>
                  <a:cubicBezTo>
                    <a:pt x="4262482" y="2274742"/>
                    <a:pt x="4259055" y="2278169"/>
                    <a:pt x="4254828" y="2278169"/>
                  </a:cubicBezTo>
                  <a:lnTo>
                    <a:pt x="7654" y="2278169"/>
                  </a:lnTo>
                  <a:cubicBezTo>
                    <a:pt x="3427" y="2278169"/>
                    <a:pt x="0" y="2274742"/>
                    <a:pt x="0" y="2270515"/>
                  </a:cubicBezTo>
                  <a:lnTo>
                    <a:pt x="0" y="7654"/>
                  </a:lnTo>
                  <a:cubicBezTo>
                    <a:pt x="0" y="3427"/>
                    <a:pt x="3427" y="0"/>
                    <a:pt x="765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72707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262482" cy="2325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111649" y="4331208"/>
            <a:ext cx="5961195" cy="1422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90"/>
              </a:lnSpc>
            </a:pPr>
            <a:r>
              <a:rPr lang="en-US" sz="8278" spc="-132" dirty="0" err="1">
                <a:solidFill>
                  <a:srgbClr val="231F20"/>
                </a:solidFill>
                <a:latin typeface="210 도시락"/>
                <a:ea typeface="210 도시락"/>
                <a:cs typeface="210 도시락"/>
                <a:sym typeface="210 도시락"/>
              </a:rPr>
              <a:t>감사합니다</a:t>
            </a:r>
            <a:endParaRPr lang="en-US" sz="8278" spc="-132" dirty="0">
              <a:solidFill>
                <a:srgbClr val="231F20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16907" y="-237725"/>
            <a:ext cx="19018307" cy="10722639"/>
            <a:chOff x="0" y="0"/>
            <a:chExt cx="25357743" cy="1429685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5219733" cy="4825965"/>
              <a:chOff x="0" y="0"/>
              <a:chExt cx="4981676" cy="9532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981675" cy="953277"/>
              </a:xfrm>
              <a:custGeom>
                <a:avLst/>
                <a:gdLst/>
                <a:ahLst/>
                <a:cxnLst/>
                <a:rect l="l" t="t" r="r" b="b"/>
                <a:pathLst>
                  <a:path w="4981675" h="953277">
                    <a:moveTo>
                      <a:pt x="0" y="0"/>
                    </a:moveTo>
                    <a:lnTo>
                      <a:pt x="4981675" y="0"/>
                    </a:lnTo>
                    <a:lnTo>
                      <a:pt x="4981675" y="953277"/>
                    </a:lnTo>
                    <a:lnTo>
                      <a:pt x="0" y="953277"/>
                    </a:lnTo>
                    <a:close/>
                  </a:path>
                </a:pathLst>
              </a:custGeom>
              <a:solidFill>
                <a:srgbClr val="F4F4F4">
                  <a:alpha val="73725"/>
                </a:srgb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981676" cy="100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38010" y="9461436"/>
              <a:ext cx="25219733" cy="4835416"/>
              <a:chOff x="0" y="0"/>
              <a:chExt cx="4981676" cy="95514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981675" cy="955144"/>
              </a:xfrm>
              <a:custGeom>
                <a:avLst/>
                <a:gdLst/>
                <a:ahLst/>
                <a:cxnLst/>
                <a:rect l="l" t="t" r="r" b="b"/>
                <a:pathLst>
                  <a:path w="4981675" h="955144">
                    <a:moveTo>
                      <a:pt x="0" y="0"/>
                    </a:moveTo>
                    <a:lnTo>
                      <a:pt x="4981675" y="0"/>
                    </a:lnTo>
                    <a:lnTo>
                      <a:pt x="4981675" y="955144"/>
                    </a:lnTo>
                    <a:lnTo>
                      <a:pt x="0" y="955144"/>
                    </a:lnTo>
                    <a:close/>
                  </a:path>
                </a:pathLst>
              </a:custGeom>
              <a:solidFill>
                <a:srgbClr val="F2F8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981676" cy="10027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1043982" y="847530"/>
            <a:ext cx="16184112" cy="8649922"/>
            <a:chOff x="0" y="0"/>
            <a:chExt cx="4262482" cy="227816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62482" cy="2278169"/>
            </a:xfrm>
            <a:custGeom>
              <a:avLst/>
              <a:gdLst/>
              <a:ahLst/>
              <a:cxnLst/>
              <a:rect l="l" t="t" r="r" b="b"/>
              <a:pathLst>
                <a:path w="4262482" h="2278169">
                  <a:moveTo>
                    <a:pt x="7654" y="0"/>
                  </a:moveTo>
                  <a:lnTo>
                    <a:pt x="4254828" y="0"/>
                  </a:lnTo>
                  <a:cubicBezTo>
                    <a:pt x="4259055" y="0"/>
                    <a:pt x="4262482" y="3427"/>
                    <a:pt x="4262482" y="7654"/>
                  </a:cubicBezTo>
                  <a:lnTo>
                    <a:pt x="4262482" y="2270515"/>
                  </a:lnTo>
                  <a:cubicBezTo>
                    <a:pt x="4262482" y="2274742"/>
                    <a:pt x="4259055" y="2278169"/>
                    <a:pt x="4254828" y="2278169"/>
                  </a:cubicBezTo>
                  <a:lnTo>
                    <a:pt x="7654" y="2278169"/>
                  </a:lnTo>
                  <a:cubicBezTo>
                    <a:pt x="3427" y="2278169"/>
                    <a:pt x="0" y="2274742"/>
                    <a:pt x="0" y="2270515"/>
                  </a:cubicBezTo>
                  <a:lnTo>
                    <a:pt x="0" y="7654"/>
                  </a:lnTo>
                  <a:cubicBezTo>
                    <a:pt x="0" y="3427"/>
                    <a:pt x="3427" y="0"/>
                    <a:pt x="765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72707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262482" cy="2325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968874" y="1645482"/>
            <a:ext cx="4350253" cy="951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231F20"/>
                </a:solidFill>
                <a:latin typeface="210 도시락"/>
                <a:ea typeface="210 도시락"/>
                <a:cs typeface="210 도시락"/>
                <a:sym typeface="210 도시락"/>
              </a:rPr>
              <a:t>목차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24931" y="3523621"/>
            <a:ext cx="687885" cy="641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 b="1" i="1">
                <a:solidFill>
                  <a:srgbClr val="D1E0F1"/>
                </a:solidFill>
                <a:latin typeface="Arita Buri Bold Italics"/>
                <a:ea typeface="Arita Buri Bold Italics"/>
                <a:cs typeface="Arita Buri Bold Italics"/>
                <a:sym typeface="Arita Buri Bold Italics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027156" y="3571246"/>
            <a:ext cx="3531026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 b="1">
                <a:solidFill>
                  <a:srgbClr val="231F2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프로젝트 개요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24931" y="4803873"/>
            <a:ext cx="687885" cy="641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 b="1" i="1">
                <a:solidFill>
                  <a:srgbClr val="D1E0F1"/>
                </a:solidFill>
                <a:latin typeface="Arita Buri Bold Italics"/>
                <a:ea typeface="Arita Buri Bold Italics"/>
                <a:cs typeface="Arita Buri Bold Italics"/>
                <a:sym typeface="Arita Buri Bold Italics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27156" y="4835622"/>
            <a:ext cx="3531026" cy="528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231F2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프로젝트 목표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24931" y="6084033"/>
            <a:ext cx="687885" cy="641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 b="1" i="1">
                <a:solidFill>
                  <a:srgbClr val="D1E0F1"/>
                </a:solidFill>
                <a:latin typeface="Arita Buri Bold Italics"/>
                <a:ea typeface="Arita Buri Bold Italics"/>
                <a:cs typeface="Arita Buri Bold Italics"/>
                <a:sym typeface="Arita Buri Bold Italics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027156" y="6097367"/>
            <a:ext cx="3531026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231F2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프로젝트 설명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24931" y="7354032"/>
            <a:ext cx="687885" cy="641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 b="1" i="1">
                <a:solidFill>
                  <a:srgbClr val="D1E0F1"/>
                </a:solidFill>
                <a:latin typeface="Arita Buri Bold Italics"/>
                <a:ea typeface="Arita Buri Bold Italics"/>
                <a:cs typeface="Arita Buri Bold Italics"/>
                <a:sym typeface="Arita Buri Bold Italics"/>
              </a:rPr>
              <a:t>04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27156" y="7378162"/>
            <a:ext cx="3379660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231F2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기대 효과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16907" y="-237725"/>
            <a:ext cx="19018307" cy="10722639"/>
            <a:chOff x="0" y="0"/>
            <a:chExt cx="25357743" cy="1429685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5219733" cy="4825965"/>
              <a:chOff x="0" y="0"/>
              <a:chExt cx="4981676" cy="9532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981675" cy="953277"/>
              </a:xfrm>
              <a:custGeom>
                <a:avLst/>
                <a:gdLst/>
                <a:ahLst/>
                <a:cxnLst/>
                <a:rect l="l" t="t" r="r" b="b"/>
                <a:pathLst>
                  <a:path w="4981675" h="953277">
                    <a:moveTo>
                      <a:pt x="0" y="0"/>
                    </a:moveTo>
                    <a:lnTo>
                      <a:pt x="4981675" y="0"/>
                    </a:lnTo>
                    <a:lnTo>
                      <a:pt x="4981675" y="953277"/>
                    </a:lnTo>
                    <a:lnTo>
                      <a:pt x="0" y="953277"/>
                    </a:lnTo>
                    <a:close/>
                  </a:path>
                </a:pathLst>
              </a:custGeom>
              <a:solidFill>
                <a:srgbClr val="F4F4F4">
                  <a:alpha val="73725"/>
                </a:srgb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981676" cy="100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38010" y="9461436"/>
              <a:ext cx="25219733" cy="4835416"/>
              <a:chOff x="0" y="0"/>
              <a:chExt cx="4981676" cy="95514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981675" cy="955144"/>
              </a:xfrm>
              <a:custGeom>
                <a:avLst/>
                <a:gdLst/>
                <a:ahLst/>
                <a:cxnLst/>
                <a:rect l="l" t="t" r="r" b="b"/>
                <a:pathLst>
                  <a:path w="4981675" h="955144">
                    <a:moveTo>
                      <a:pt x="0" y="0"/>
                    </a:moveTo>
                    <a:lnTo>
                      <a:pt x="4981675" y="0"/>
                    </a:lnTo>
                    <a:lnTo>
                      <a:pt x="4981675" y="955144"/>
                    </a:lnTo>
                    <a:lnTo>
                      <a:pt x="0" y="955144"/>
                    </a:lnTo>
                    <a:close/>
                  </a:path>
                </a:pathLst>
              </a:custGeom>
              <a:solidFill>
                <a:srgbClr val="F2F8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981676" cy="10027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1043982" y="847530"/>
            <a:ext cx="16184112" cy="8649922"/>
            <a:chOff x="0" y="0"/>
            <a:chExt cx="4262482" cy="227816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62482" cy="2278169"/>
            </a:xfrm>
            <a:custGeom>
              <a:avLst/>
              <a:gdLst/>
              <a:ahLst/>
              <a:cxnLst/>
              <a:rect l="l" t="t" r="r" b="b"/>
              <a:pathLst>
                <a:path w="4262482" h="2278169">
                  <a:moveTo>
                    <a:pt x="7654" y="0"/>
                  </a:moveTo>
                  <a:lnTo>
                    <a:pt x="4254828" y="0"/>
                  </a:lnTo>
                  <a:cubicBezTo>
                    <a:pt x="4259055" y="0"/>
                    <a:pt x="4262482" y="3427"/>
                    <a:pt x="4262482" y="7654"/>
                  </a:cubicBezTo>
                  <a:lnTo>
                    <a:pt x="4262482" y="2270515"/>
                  </a:lnTo>
                  <a:cubicBezTo>
                    <a:pt x="4262482" y="2274742"/>
                    <a:pt x="4259055" y="2278169"/>
                    <a:pt x="4254828" y="2278169"/>
                  </a:cubicBezTo>
                  <a:lnTo>
                    <a:pt x="7654" y="2278169"/>
                  </a:lnTo>
                  <a:cubicBezTo>
                    <a:pt x="3427" y="2278169"/>
                    <a:pt x="0" y="2274742"/>
                    <a:pt x="0" y="2270515"/>
                  </a:cubicBezTo>
                  <a:lnTo>
                    <a:pt x="0" y="7654"/>
                  </a:lnTo>
                  <a:cubicBezTo>
                    <a:pt x="0" y="3427"/>
                    <a:pt x="3427" y="0"/>
                    <a:pt x="765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72707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262482" cy="2325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531463" y="1418333"/>
            <a:ext cx="7225075" cy="1061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>
                <a:solidFill>
                  <a:srgbClr val="231F20"/>
                </a:solidFill>
                <a:latin typeface="210 도시락"/>
                <a:ea typeface="210 도시락"/>
                <a:cs typeface="210 도시락"/>
                <a:sym typeface="210 도시락"/>
              </a:rPr>
              <a:t>프로젝트 개요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3497148" y="3917580"/>
            <a:ext cx="11190196" cy="4971884"/>
            <a:chOff x="0" y="0"/>
            <a:chExt cx="2134752" cy="94848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34751" cy="948485"/>
            </a:xfrm>
            <a:custGeom>
              <a:avLst/>
              <a:gdLst/>
              <a:ahLst/>
              <a:cxnLst/>
              <a:rect l="l" t="t" r="r" b="b"/>
              <a:pathLst>
                <a:path w="2134751" h="948485">
                  <a:moveTo>
                    <a:pt x="0" y="0"/>
                  </a:moveTo>
                  <a:lnTo>
                    <a:pt x="2134751" y="0"/>
                  </a:lnTo>
                  <a:lnTo>
                    <a:pt x="2134751" y="948485"/>
                  </a:lnTo>
                  <a:lnTo>
                    <a:pt x="0" y="948485"/>
                  </a:lnTo>
                  <a:close/>
                </a:path>
              </a:pathLst>
            </a:custGeom>
            <a:solidFill>
              <a:srgbClr val="F2F8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2134752" cy="996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943113" y="4885470"/>
            <a:ext cx="10298267" cy="3396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0"/>
              </a:lnSpc>
            </a:pPr>
            <a:r>
              <a:rPr lang="en-US" sz="3100" b="1" dirty="0" err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주제</a:t>
            </a:r>
            <a:endParaRPr lang="en-US" sz="3100" b="1" dirty="0">
              <a:solidFill>
                <a:srgbClr val="000000"/>
              </a:solidFill>
              <a:latin typeface="Noto Sans Kr Bold"/>
              <a:ea typeface="Noto Sans Kr Bold"/>
              <a:cs typeface="Noto Sans Kr Bold"/>
              <a:sym typeface="Noto Sans Kr Bold"/>
            </a:endParaRPr>
          </a:p>
          <a:p>
            <a:pPr algn="ctr">
              <a:lnSpc>
                <a:spcPts val="5100"/>
              </a:lnSpc>
            </a:pPr>
            <a:r>
              <a:rPr lang="ko-KR" altLang="en-US" sz="30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컴퓨터 </a:t>
            </a:r>
            <a:r>
              <a:rPr lang="en-US" sz="30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그래픽으로</a:t>
            </a:r>
            <a:r>
              <a:rPr lang="en-US" sz="30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altLang="en-US" sz="30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복고풍 학교</a:t>
            </a:r>
            <a:r>
              <a:rPr lang="en-US" sz="30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altLang="en-US" sz="30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구현</a:t>
            </a:r>
            <a:endParaRPr lang="en-US" sz="30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ctr">
              <a:lnSpc>
                <a:spcPts val="1360"/>
              </a:lnSpc>
            </a:pPr>
            <a:endParaRPr lang="en-US" sz="30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ctr">
              <a:lnSpc>
                <a:spcPts val="5270"/>
              </a:lnSpc>
            </a:pPr>
            <a:r>
              <a:rPr lang="en-US" sz="3100" b="1" dirty="0" err="1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배경</a:t>
            </a:r>
            <a:endParaRPr lang="en-US" sz="3100" b="1" dirty="0">
              <a:solidFill>
                <a:srgbClr val="000000"/>
              </a:solidFill>
              <a:latin typeface="Noto Sans Kr Bold"/>
              <a:ea typeface="Noto Sans Kr Bold"/>
              <a:cs typeface="Noto Sans Kr Bold"/>
              <a:sym typeface="Noto Sans Kr Bold"/>
            </a:endParaRPr>
          </a:p>
          <a:p>
            <a:pPr algn="ctr">
              <a:lnSpc>
                <a:spcPts val="5100"/>
              </a:lnSpc>
            </a:pPr>
            <a:r>
              <a:rPr lang="en-US" sz="30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일상적인</a:t>
            </a:r>
            <a:r>
              <a:rPr lang="en-US" sz="30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공간</a:t>
            </a:r>
            <a:r>
              <a:rPr lang="ko-KR" altLang="en-US" sz="30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을 시대를 초월한 경험으로 제공</a:t>
            </a:r>
            <a:endParaRPr lang="en-US" sz="3000" dirty="0">
              <a:solidFill>
                <a:srgbClr val="00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ctr">
              <a:lnSpc>
                <a:spcPts val="5100"/>
              </a:lnSpc>
            </a:pPr>
            <a:r>
              <a:rPr lang="en-US" sz="30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컴퓨터</a:t>
            </a:r>
            <a:r>
              <a:rPr lang="en-US" sz="30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그래픽스</a:t>
            </a:r>
            <a:r>
              <a:rPr lang="en-US" sz="30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기능인</a:t>
            </a:r>
            <a:r>
              <a:rPr lang="en-US" sz="30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모델링</a:t>
            </a:r>
            <a:r>
              <a:rPr lang="en-US" sz="30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조명</a:t>
            </a:r>
            <a:r>
              <a:rPr lang="en-US" sz="30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효과</a:t>
            </a:r>
            <a:r>
              <a:rPr lang="en-US" sz="30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카메라</a:t>
            </a:r>
            <a:r>
              <a:rPr lang="en-US" sz="30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등 </a:t>
            </a:r>
            <a:r>
              <a:rPr lang="en-US" sz="3000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적용</a:t>
            </a:r>
            <a:r>
              <a:rPr lang="en-US" sz="3000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3497148" y="3137387"/>
            <a:ext cx="11190196" cy="1431142"/>
            <a:chOff x="0" y="0"/>
            <a:chExt cx="3044685" cy="38939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044685" cy="389392"/>
            </a:xfrm>
            <a:custGeom>
              <a:avLst/>
              <a:gdLst/>
              <a:ahLst/>
              <a:cxnLst/>
              <a:rect l="l" t="t" r="r" b="b"/>
              <a:pathLst>
                <a:path w="3044685" h="389392">
                  <a:moveTo>
                    <a:pt x="0" y="0"/>
                  </a:moveTo>
                  <a:lnTo>
                    <a:pt x="3044685" y="0"/>
                  </a:lnTo>
                  <a:lnTo>
                    <a:pt x="3044685" y="389392"/>
                  </a:lnTo>
                  <a:lnTo>
                    <a:pt x="0" y="389392"/>
                  </a:lnTo>
                  <a:close/>
                </a:path>
              </a:pathLst>
            </a:custGeom>
            <a:solidFill>
              <a:srgbClr val="E4E4E4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3044685" cy="4560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760"/>
                </a:lnSpc>
              </a:pPr>
              <a:r>
                <a:rPr lang="en-US" sz="3400" b="1" dirty="0">
                  <a:solidFill>
                    <a:srgbClr val="000000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3D </a:t>
              </a:r>
              <a:r>
                <a:rPr lang="en-US" sz="3400" b="1" dirty="0" err="1">
                  <a:solidFill>
                    <a:srgbClr val="000000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그래픽</a:t>
              </a:r>
              <a:r>
                <a:rPr lang="en-US" sz="3400" b="1" dirty="0">
                  <a:solidFill>
                    <a:srgbClr val="000000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 </a:t>
              </a:r>
              <a:r>
                <a:rPr lang="en-US" sz="3400" b="1" dirty="0" err="1">
                  <a:solidFill>
                    <a:srgbClr val="000000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기반</a:t>
              </a:r>
              <a:r>
                <a:rPr lang="en-US" sz="3400" b="1" dirty="0">
                  <a:solidFill>
                    <a:srgbClr val="000000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 </a:t>
              </a:r>
              <a:r>
                <a:rPr lang="ko-KR" altLang="en-US" sz="3400" b="1" dirty="0">
                  <a:solidFill>
                    <a:srgbClr val="000000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인터랙티브 학교</a:t>
              </a:r>
              <a:r>
                <a:rPr lang="en-US" sz="3400" b="1" dirty="0">
                  <a:solidFill>
                    <a:srgbClr val="000000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 </a:t>
              </a:r>
              <a:r>
                <a:rPr lang="en-US" sz="3400" b="1" dirty="0" err="1">
                  <a:solidFill>
                    <a:srgbClr val="000000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rPr>
                <a:t>시뮬레이션</a:t>
              </a:r>
              <a:endParaRPr lang="en-US" sz="3400" b="1" dirty="0">
                <a:solidFill>
                  <a:srgbClr val="000000"/>
                </a:solidFill>
                <a:latin typeface="Noto Sans Kr Bold"/>
                <a:ea typeface="Noto Sans Kr Bold"/>
                <a:cs typeface="Noto Sans Kr Bold"/>
                <a:sym typeface="Noto Sans Kr Bold"/>
              </a:endParaRPr>
            </a:p>
          </p:txBody>
        </p:sp>
      </p:grp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16907" y="-237725"/>
            <a:ext cx="19018307" cy="10722639"/>
            <a:chOff x="0" y="0"/>
            <a:chExt cx="25357743" cy="1429685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5219733" cy="4825965"/>
              <a:chOff x="0" y="0"/>
              <a:chExt cx="4981676" cy="9532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981675" cy="953277"/>
              </a:xfrm>
              <a:custGeom>
                <a:avLst/>
                <a:gdLst/>
                <a:ahLst/>
                <a:cxnLst/>
                <a:rect l="l" t="t" r="r" b="b"/>
                <a:pathLst>
                  <a:path w="4981675" h="953277">
                    <a:moveTo>
                      <a:pt x="0" y="0"/>
                    </a:moveTo>
                    <a:lnTo>
                      <a:pt x="4981675" y="0"/>
                    </a:lnTo>
                    <a:lnTo>
                      <a:pt x="4981675" y="953277"/>
                    </a:lnTo>
                    <a:lnTo>
                      <a:pt x="0" y="953277"/>
                    </a:lnTo>
                    <a:close/>
                  </a:path>
                </a:pathLst>
              </a:custGeom>
              <a:solidFill>
                <a:srgbClr val="F4F4F4">
                  <a:alpha val="73725"/>
                </a:srgb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981676" cy="100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38010" y="9461436"/>
              <a:ext cx="25219733" cy="4835416"/>
              <a:chOff x="0" y="0"/>
              <a:chExt cx="4981676" cy="95514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981675" cy="955144"/>
              </a:xfrm>
              <a:custGeom>
                <a:avLst/>
                <a:gdLst/>
                <a:ahLst/>
                <a:cxnLst/>
                <a:rect l="l" t="t" r="r" b="b"/>
                <a:pathLst>
                  <a:path w="4981675" h="955144">
                    <a:moveTo>
                      <a:pt x="0" y="0"/>
                    </a:moveTo>
                    <a:lnTo>
                      <a:pt x="4981675" y="0"/>
                    </a:lnTo>
                    <a:lnTo>
                      <a:pt x="4981675" y="955144"/>
                    </a:lnTo>
                    <a:lnTo>
                      <a:pt x="0" y="955144"/>
                    </a:lnTo>
                    <a:close/>
                  </a:path>
                </a:pathLst>
              </a:custGeom>
              <a:solidFill>
                <a:srgbClr val="F2F8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981676" cy="10027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1043982" y="847530"/>
            <a:ext cx="16184112" cy="8649922"/>
            <a:chOff x="0" y="0"/>
            <a:chExt cx="4262482" cy="227816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62482" cy="2278169"/>
            </a:xfrm>
            <a:custGeom>
              <a:avLst/>
              <a:gdLst/>
              <a:ahLst/>
              <a:cxnLst/>
              <a:rect l="l" t="t" r="r" b="b"/>
              <a:pathLst>
                <a:path w="4262482" h="2278169">
                  <a:moveTo>
                    <a:pt x="7654" y="0"/>
                  </a:moveTo>
                  <a:lnTo>
                    <a:pt x="4254828" y="0"/>
                  </a:lnTo>
                  <a:cubicBezTo>
                    <a:pt x="4259055" y="0"/>
                    <a:pt x="4262482" y="3427"/>
                    <a:pt x="4262482" y="7654"/>
                  </a:cubicBezTo>
                  <a:lnTo>
                    <a:pt x="4262482" y="2270515"/>
                  </a:lnTo>
                  <a:cubicBezTo>
                    <a:pt x="4262482" y="2274742"/>
                    <a:pt x="4259055" y="2278169"/>
                    <a:pt x="4254828" y="2278169"/>
                  </a:cubicBezTo>
                  <a:lnTo>
                    <a:pt x="7654" y="2278169"/>
                  </a:lnTo>
                  <a:cubicBezTo>
                    <a:pt x="3427" y="2278169"/>
                    <a:pt x="0" y="2274742"/>
                    <a:pt x="0" y="2270515"/>
                  </a:cubicBezTo>
                  <a:lnTo>
                    <a:pt x="0" y="7654"/>
                  </a:lnTo>
                  <a:cubicBezTo>
                    <a:pt x="0" y="3427"/>
                    <a:pt x="3427" y="0"/>
                    <a:pt x="765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72707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262482" cy="2325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241549" y="3892027"/>
            <a:ext cx="4224124" cy="4717270"/>
            <a:chOff x="0" y="0"/>
            <a:chExt cx="1301500" cy="145344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01500" cy="1453444"/>
            </a:xfrm>
            <a:custGeom>
              <a:avLst/>
              <a:gdLst/>
              <a:ahLst/>
              <a:cxnLst/>
              <a:rect l="l" t="t" r="r" b="b"/>
              <a:pathLst>
                <a:path w="1301500" h="1453444">
                  <a:moveTo>
                    <a:pt x="0" y="0"/>
                  </a:moveTo>
                  <a:lnTo>
                    <a:pt x="1301500" y="0"/>
                  </a:lnTo>
                  <a:lnTo>
                    <a:pt x="1301500" y="1453444"/>
                  </a:lnTo>
                  <a:lnTo>
                    <a:pt x="0" y="1453444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2707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1301500" cy="1539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7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3959783" y="1395451"/>
            <a:ext cx="787655" cy="4224124"/>
            <a:chOff x="0" y="0"/>
            <a:chExt cx="605891" cy="324933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05891" cy="3249338"/>
            </a:xfrm>
            <a:custGeom>
              <a:avLst/>
              <a:gdLst/>
              <a:ahLst/>
              <a:cxnLst/>
              <a:rect l="l" t="t" r="r" b="b"/>
              <a:pathLst>
                <a:path w="605891" h="3249338">
                  <a:moveTo>
                    <a:pt x="0" y="0"/>
                  </a:moveTo>
                  <a:lnTo>
                    <a:pt x="605891" y="0"/>
                  </a:lnTo>
                  <a:lnTo>
                    <a:pt x="605891" y="3249338"/>
                  </a:lnTo>
                  <a:lnTo>
                    <a:pt x="0" y="3249338"/>
                  </a:lnTo>
                  <a:close/>
                </a:path>
              </a:pathLst>
            </a:custGeom>
            <a:solidFill>
              <a:srgbClr val="F2F8FF"/>
            </a:solidFill>
            <a:ln w="9525" cap="sq">
              <a:solidFill>
                <a:srgbClr val="72707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605891" cy="3335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7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053476" y="3892027"/>
            <a:ext cx="4224124" cy="4717270"/>
            <a:chOff x="0" y="0"/>
            <a:chExt cx="1301500" cy="145344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01500" cy="1453444"/>
            </a:xfrm>
            <a:custGeom>
              <a:avLst/>
              <a:gdLst/>
              <a:ahLst/>
              <a:cxnLst/>
              <a:rect l="l" t="t" r="r" b="b"/>
              <a:pathLst>
                <a:path w="1301500" h="1453444">
                  <a:moveTo>
                    <a:pt x="0" y="0"/>
                  </a:moveTo>
                  <a:lnTo>
                    <a:pt x="1301500" y="0"/>
                  </a:lnTo>
                  <a:lnTo>
                    <a:pt x="1301500" y="1453444"/>
                  </a:lnTo>
                  <a:lnTo>
                    <a:pt x="0" y="1453444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2707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85725"/>
              <a:ext cx="1301500" cy="1539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7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8771710" y="1395451"/>
            <a:ext cx="787655" cy="4224124"/>
            <a:chOff x="0" y="0"/>
            <a:chExt cx="605891" cy="324933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05891" cy="3249338"/>
            </a:xfrm>
            <a:custGeom>
              <a:avLst/>
              <a:gdLst/>
              <a:ahLst/>
              <a:cxnLst/>
              <a:rect l="l" t="t" r="r" b="b"/>
              <a:pathLst>
                <a:path w="605891" h="3249338">
                  <a:moveTo>
                    <a:pt x="0" y="0"/>
                  </a:moveTo>
                  <a:lnTo>
                    <a:pt x="605891" y="0"/>
                  </a:lnTo>
                  <a:lnTo>
                    <a:pt x="605891" y="3249338"/>
                  </a:lnTo>
                  <a:lnTo>
                    <a:pt x="0" y="3249338"/>
                  </a:lnTo>
                  <a:close/>
                </a:path>
              </a:pathLst>
            </a:custGeom>
            <a:solidFill>
              <a:srgbClr val="F2F8FF"/>
            </a:solidFill>
            <a:ln w="9525" cap="sq">
              <a:solidFill>
                <a:srgbClr val="72707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85725"/>
              <a:ext cx="605891" cy="3335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7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823012" y="3910560"/>
            <a:ext cx="4224124" cy="4698737"/>
            <a:chOff x="0" y="0"/>
            <a:chExt cx="1301500" cy="144773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301500" cy="1447734"/>
            </a:xfrm>
            <a:custGeom>
              <a:avLst/>
              <a:gdLst/>
              <a:ahLst/>
              <a:cxnLst/>
              <a:rect l="l" t="t" r="r" b="b"/>
              <a:pathLst>
                <a:path w="1301500" h="1447734">
                  <a:moveTo>
                    <a:pt x="0" y="0"/>
                  </a:moveTo>
                  <a:lnTo>
                    <a:pt x="1301500" y="0"/>
                  </a:lnTo>
                  <a:lnTo>
                    <a:pt x="1301500" y="1447734"/>
                  </a:lnTo>
                  <a:lnTo>
                    <a:pt x="0" y="1447734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72707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85725"/>
              <a:ext cx="1301500" cy="1533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7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3541247" y="1404671"/>
            <a:ext cx="787655" cy="4224124"/>
            <a:chOff x="0" y="0"/>
            <a:chExt cx="605891" cy="324933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05891" cy="3249338"/>
            </a:xfrm>
            <a:custGeom>
              <a:avLst/>
              <a:gdLst/>
              <a:ahLst/>
              <a:cxnLst/>
              <a:rect l="l" t="t" r="r" b="b"/>
              <a:pathLst>
                <a:path w="605891" h="3249338">
                  <a:moveTo>
                    <a:pt x="0" y="0"/>
                  </a:moveTo>
                  <a:lnTo>
                    <a:pt x="605891" y="0"/>
                  </a:lnTo>
                  <a:lnTo>
                    <a:pt x="605891" y="3249338"/>
                  </a:lnTo>
                  <a:lnTo>
                    <a:pt x="0" y="3249338"/>
                  </a:lnTo>
                  <a:close/>
                </a:path>
              </a:pathLst>
            </a:custGeom>
            <a:solidFill>
              <a:srgbClr val="F2F8FF"/>
            </a:solidFill>
            <a:ln w="9525" cap="sq">
              <a:solidFill>
                <a:srgbClr val="72707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85725"/>
              <a:ext cx="605891" cy="3335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7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2271767" y="3959306"/>
            <a:ext cx="4171459" cy="3012994"/>
            <a:chOff x="0" y="0"/>
            <a:chExt cx="1133368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133368" cy="812800"/>
            </a:xfrm>
            <a:custGeom>
              <a:avLst/>
              <a:gdLst/>
              <a:ahLst/>
              <a:cxnLst/>
              <a:rect l="l" t="t" r="r" b="b"/>
              <a:pathLst>
                <a:path w="1133368" h="812800">
                  <a:moveTo>
                    <a:pt x="0" y="0"/>
                  </a:moveTo>
                  <a:lnTo>
                    <a:pt x="1133368" y="0"/>
                  </a:lnTo>
                  <a:lnTo>
                    <a:pt x="113336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3737" r="-3737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2" name="Freeform 32"/>
          <p:cNvSpPr/>
          <p:nvPr/>
        </p:nvSpPr>
        <p:spPr>
          <a:xfrm>
            <a:off x="12636027" y="4133813"/>
            <a:ext cx="2594471" cy="2821941"/>
          </a:xfrm>
          <a:custGeom>
            <a:avLst/>
            <a:gdLst/>
            <a:ahLst/>
            <a:cxnLst/>
            <a:rect l="l" t="t" r="r" b="b"/>
            <a:pathLst>
              <a:path w="2594471" h="2821941">
                <a:moveTo>
                  <a:pt x="0" y="0"/>
                </a:moveTo>
                <a:lnTo>
                  <a:pt x="2594472" y="0"/>
                </a:lnTo>
                <a:lnTo>
                  <a:pt x="2594472" y="2821941"/>
                </a:lnTo>
                <a:lnTo>
                  <a:pt x="0" y="28219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4" name="TextBox 34"/>
          <p:cNvSpPr txBox="1"/>
          <p:nvPr/>
        </p:nvSpPr>
        <p:spPr>
          <a:xfrm>
            <a:off x="5531805" y="1406252"/>
            <a:ext cx="7225075" cy="1061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>
                <a:solidFill>
                  <a:srgbClr val="231F20"/>
                </a:solidFill>
                <a:latin typeface="210 도시락"/>
                <a:ea typeface="210 도시락"/>
                <a:cs typeface="210 도시락"/>
                <a:sym typeface="210 도시락"/>
              </a:rPr>
              <a:t>프로젝트 목표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271767" y="7277100"/>
            <a:ext cx="4077714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ko-KR" altLang="en-US" sz="2999" dirty="0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학교</a:t>
            </a:r>
            <a:r>
              <a:rPr lang="en-US" sz="2999" dirty="0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999" dirty="0" err="1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환경을</a:t>
            </a:r>
            <a:endParaRPr lang="en-US" sz="2999" dirty="0">
              <a:solidFill>
                <a:srgbClr val="231F2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ctr">
              <a:lnSpc>
                <a:spcPts val="4199"/>
              </a:lnSpc>
            </a:pPr>
            <a:r>
              <a:rPr lang="en-US" sz="2999" dirty="0" err="1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사실적으로</a:t>
            </a:r>
            <a:r>
              <a:rPr lang="en-US" sz="2999" dirty="0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999" dirty="0" err="1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재현</a:t>
            </a:r>
            <a:endParaRPr lang="en-US" sz="2999" dirty="0">
              <a:solidFill>
                <a:srgbClr val="231F2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376703" y="3171650"/>
            <a:ext cx="195381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231F2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구현성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105822" y="7332251"/>
            <a:ext cx="4077714" cy="935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ko-KR" altLang="en-US" sz="2700" dirty="0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광원 효과</a:t>
            </a:r>
            <a:r>
              <a:rPr lang="en-US" altLang="ko-KR" sz="2700" dirty="0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-KR" altLang="en-US" sz="2700" dirty="0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텍스처 매핑 등 다양한 기술적 요소 접목</a:t>
            </a:r>
            <a:r>
              <a:rPr lang="en-US" altLang="ko-KR" sz="2700" dirty="0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lang="en-US" sz="2700" dirty="0">
              <a:solidFill>
                <a:srgbClr val="231F2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7960576" y="3171650"/>
            <a:ext cx="2350923" cy="580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ko-KR" altLang="en-US" sz="3399" b="1" dirty="0">
                <a:solidFill>
                  <a:srgbClr val="231F2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다양성</a:t>
            </a:r>
            <a:endParaRPr lang="en-US" sz="3399" b="1" dirty="0">
              <a:solidFill>
                <a:srgbClr val="231F20"/>
              </a:solidFill>
              <a:latin typeface="Noto Sans Kr Bold"/>
              <a:ea typeface="Noto Sans Kr Bold"/>
              <a:cs typeface="Noto Sans Kr Bold"/>
              <a:sym typeface="Noto Sans Kr Bold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2961158" y="3171650"/>
            <a:ext cx="1953814" cy="580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ko-KR" altLang="en-US" sz="3399" b="1" dirty="0">
                <a:solidFill>
                  <a:srgbClr val="231F2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상호작용</a:t>
            </a:r>
            <a:endParaRPr lang="en-US" sz="3399" b="1" dirty="0">
              <a:solidFill>
                <a:srgbClr val="231F20"/>
              </a:solidFill>
              <a:latin typeface="Noto Sans Kr Bold"/>
              <a:ea typeface="Noto Sans Kr Bold"/>
              <a:cs typeface="Noto Sans Kr Bold"/>
              <a:sym typeface="Noto Sans Kr Bold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1894406" y="7405733"/>
            <a:ext cx="4077714" cy="861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ko-KR" altLang="en-US" sz="2700" dirty="0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플레이어에게 다양한</a:t>
            </a:r>
            <a:endParaRPr lang="en-US" altLang="ko-KR" sz="2700" dirty="0">
              <a:solidFill>
                <a:srgbClr val="231F2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ctr">
              <a:lnSpc>
                <a:spcPts val="3500"/>
              </a:lnSpc>
            </a:pPr>
            <a:r>
              <a:rPr lang="ko-KR" altLang="en-US" sz="2700" dirty="0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인터랙티브 환경 제공</a:t>
            </a:r>
            <a:endParaRPr lang="en-US" sz="2700" dirty="0">
              <a:solidFill>
                <a:srgbClr val="231F2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026" name="Picture 2" descr="기술 - 무료 비즈니스 및 금융개 아이콘">
            <a:extLst>
              <a:ext uri="{FF2B5EF4-FFF2-40B4-BE49-F238E27FC236}">
                <a16:creationId xmlns:a16="http://schemas.microsoft.com/office/drawing/2014/main" id="{75C8A37C-5A4F-BAE4-263B-907E5F7DD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833" y="4123660"/>
            <a:ext cx="2841407" cy="284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3982" y="847530"/>
            <a:ext cx="16184112" cy="8649922"/>
            <a:chOff x="0" y="0"/>
            <a:chExt cx="4262482" cy="22781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62482" cy="2278169"/>
            </a:xfrm>
            <a:custGeom>
              <a:avLst/>
              <a:gdLst/>
              <a:ahLst/>
              <a:cxnLst/>
              <a:rect l="l" t="t" r="r" b="b"/>
              <a:pathLst>
                <a:path w="4262482" h="2278169">
                  <a:moveTo>
                    <a:pt x="7654" y="0"/>
                  </a:moveTo>
                  <a:lnTo>
                    <a:pt x="4254828" y="0"/>
                  </a:lnTo>
                  <a:cubicBezTo>
                    <a:pt x="4259055" y="0"/>
                    <a:pt x="4262482" y="3427"/>
                    <a:pt x="4262482" y="7654"/>
                  </a:cubicBezTo>
                  <a:lnTo>
                    <a:pt x="4262482" y="2270515"/>
                  </a:lnTo>
                  <a:cubicBezTo>
                    <a:pt x="4262482" y="2274742"/>
                    <a:pt x="4259055" y="2278169"/>
                    <a:pt x="4254828" y="2278169"/>
                  </a:cubicBezTo>
                  <a:lnTo>
                    <a:pt x="7654" y="2278169"/>
                  </a:lnTo>
                  <a:cubicBezTo>
                    <a:pt x="3427" y="2278169"/>
                    <a:pt x="0" y="2274742"/>
                    <a:pt x="0" y="2270515"/>
                  </a:cubicBezTo>
                  <a:lnTo>
                    <a:pt x="0" y="7654"/>
                  </a:lnTo>
                  <a:cubicBezTo>
                    <a:pt x="0" y="3427"/>
                    <a:pt x="3427" y="0"/>
                    <a:pt x="765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72707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262482" cy="2325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531805" y="1406252"/>
            <a:ext cx="7225075" cy="1061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>
                <a:solidFill>
                  <a:srgbClr val="231F20"/>
                </a:solidFill>
                <a:latin typeface="210 도시락"/>
                <a:ea typeface="210 도시락"/>
                <a:cs typeface="210 도시락"/>
                <a:sym typeface="210 도시락"/>
              </a:rPr>
              <a:t>프로젝트 설명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567744" y="3043521"/>
            <a:ext cx="13136587" cy="5714007"/>
            <a:chOff x="0" y="-42863"/>
            <a:chExt cx="3459842" cy="150492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459842" cy="1419199"/>
            </a:xfrm>
            <a:custGeom>
              <a:avLst/>
              <a:gdLst/>
              <a:ahLst/>
              <a:cxnLst/>
              <a:rect l="l" t="t" r="r" b="b"/>
              <a:pathLst>
                <a:path w="3459842" h="1419199">
                  <a:moveTo>
                    <a:pt x="0" y="0"/>
                  </a:moveTo>
                  <a:lnTo>
                    <a:pt x="3459842" y="0"/>
                  </a:lnTo>
                  <a:lnTo>
                    <a:pt x="3459842" y="1419199"/>
                  </a:lnTo>
                  <a:lnTo>
                    <a:pt x="0" y="1419199"/>
                  </a:lnTo>
                  <a:close/>
                </a:path>
              </a:pathLst>
            </a:custGeom>
            <a:solidFill>
              <a:srgbClr val="F2F8FF"/>
            </a:solidFill>
            <a:ln w="38100" cap="sq">
              <a:solidFill>
                <a:srgbClr val="72707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2863"/>
              <a:ext cx="3459842" cy="15049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r>
                <a:rPr lang="ko-KR" altLang="en-US" sz="3599" b="1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TDTD순고딕 Bold"/>
                  <a:sym typeface="TDTD순고딕 Bold"/>
                </a:rPr>
                <a:t>목적</a:t>
              </a:r>
              <a:endParaRPr lang="en-US" sz="3599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DTD순고딕 Bold"/>
                <a:sym typeface="TDTD순고딕 Bold"/>
              </a:endParaRPr>
            </a:p>
            <a:p>
              <a:pPr marL="367027" lvl="1" algn="ctr">
                <a:lnSpc>
                  <a:spcPts val="4759"/>
                </a:lnSpc>
              </a:pPr>
              <a:r>
                <a:rPr lang="en-US" sz="3399" dirty="0" err="1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TDTD순고딕"/>
                  <a:sym typeface="TDTD순고딕"/>
                </a:rPr>
                <a:t>일상적인</a:t>
              </a:r>
              <a:r>
                <a:rPr lang="en-US" sz="3399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TDTD순고딕"/>
                  <a:sym typeface="TDTD순고딕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TDTD순고딕"/>
                  <a:sym typeface="TDTD순고딕"/>
                </a:rPr>
                <a:t>환경인</a:t>
              </a:r>
              <a:r>
                <a:rPr lang="en-US" sz="3399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TDTD순고딕"/>
                  <a:sym typeface="TDTD순고딕"/>
                </a:rPr>
                <a:t> </a:t>
              </a:r>
              <a:r>
                <a:rPr lang="ko-KR" altLang="en-US" sz="3399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TDTD순고딕"/>
                  <a:sym typeface="TDTD순고딕"/>
                </a:rPr>
                <a:t>학교를 복고풍으로 재해석해</a:t>
              </a:r>
              <a:endParaRPr lang="en-US" altLang="ko-KR" sz="3399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DTD순고딕"/>
                <a:sym typeface="TDTD순고딕"/>
              </a:endParaRPr>
            </a:p>
            <a:p>
              <a:pPr marL="367027" lvl="1" algn="ctr">
                <a:lnSpc>
                  <a:spcPts val="4759"/>
                </a:lnSpc>
              </a:pPr>
              <a:r>
                <a:rPr lang="ko-KR" altLang="en-US" sz="3399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TDTD순고딕"/>
                  <a:sym typeface="TDTD순고딕"/>
                </a:rPr>
                <a:t>컴퓨터</a:t>
              </a:r>
              <a:r>
                <a:rPr lang="en-US" sz="3399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TDTD순고딕"/>
                  <a:sym typeface="TDTD순고딕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TDTD순고딕"/>
                  <a:sym typeface="TDTD순고딕"/>
                </a:rPr>
                <a:t>그래픽으로</a:t>
              </a:r>
              <a:r>
                <a:rPr lang="en-US" sz="3399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TDTD순고딕"/>
                  <a:sym typeface="TDTD순고딕"/>
                </a:rPr>
                <a:t> </a:t>
              </a:r>
              <a:r>
                <a:rPr lang="ko-KR" altLang="en-US" sz="3399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TDTD순고딕"/>
                  <a:sym typeface="TDTD순고딕"/>
                </a:rPr>
                <a:t>시대를 반영한 사실적 </a:t>
              </a:r>
              <a:r>
                <a:rPr lang="en-US" sz="3399" dirty="0" err="1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TDTD순고딕"/>
                  <a:sym typeface="TDTD순고딕"/>
                </a:rPr>
                <a:t>구현</a:t>
              </a:r>
              <a:endParaRPr lang="en-US" sz="3399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DTD순고딕"/>
                <a:sym typeface="TDTD순고딕"/>
              </a:endParaRPr>
            </a:p>
            <a:p>
              <a:pPr marL="367027" lvl="1" algn="ctr">
                <a:lnSpc>
                  <a:spcPts val="4759"/>
                </a:lnSpc>
              </a:pPr>
              <a:endParaRPr lang="en-US" sz="900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DTD순고딕"/>
                <a:sym typeface="TDTD순고딕"/>
              </a:endParaRPr>
            </a:p>
            <a:p>
              <a:pPr algn="ctr">
                <a:lnSpc>
                  <a:spcPts val="5039"/>
                </a:lnSpc>
              </a:pPr>
              <a:r>
                <a:rPr lang="en-US" sz="3599" b="1" dirty="0" err="1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TDTD순고딕 Bold"/>
                  <a:sym typeface="TDTD순고딕 Bold"/>
                </a:rPr>
                <a:t>사용</a:t>
              </a:r>
              <a:r>
                <a:rPr lang="en-US" sz="3599" b="1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TDTD순고딕 Bold"/>
                  <a:sym typeface="TDTD순고딕 Bold"/>
                </a:rPr>
                <a:t> </a:t>
              </a:r>
              <a:r>
                <a:rPr lang="ko-KR" altLang="en-US" sz="3599" b="1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TDTD순고딕 Bold"/>
                  <a:sym typeface="TDTD순고딕 Bold"/>
                </a:rPr>
                <a:t>환경</a:t>
              </a:r>
              <a:endParaRPr lang="en-US" sz="3599" b="1" dirty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TDTD순고딕 Bold"/>
                <a:sym typeface="TDTD순고딕 Bold"/>
              </a:endParaRPr>
            </a:p>
            <a:p>
              <a:pPr algn="ctr">
                <a:lnSpc>
                  <a:spcPts val="5039"/>
                </a:lnSpc>
              </a:pPr>
              <a:r>
                <a:rPr lang="en-US" sz="3399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TDTD순고딕"/>
                  <a:sym typeface="TDTD순고딕"/>
                </a:rPr>
                <a:t>Unity</a:t>
              </a:r>
            </a:p>
            <a:p>
              <a:pPr algn="ctr">
                <a:lnSpc>
                  <a:spcPts val="5039"/>
                </a:lnSpc>
              </a:pPr>
              <a:r>
                <a:rPr lang="en-US" sz="3399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TDTD순고딕"/>
                  <a:sym typeface="TDTD순고딕"/>
                </a:rPr>
                <a:t>Unity Asset Store</a:t>
              </a:r>
            </a:p>
            <a:p>
              <a:pPr algn="ctr">
                <a:lnSpc>
                  <a:spcPts val="5039"/>
                </a:lnSpc>
              </a:pPr>
              <a:r>
                <a:rPr lang="en-US" sz="3399" dirty="0">
                  <a:solidFill>
                    <a:srgbClr val="00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TDTD순고딕"/>
                  <a:sym typeface="TDTD순고딕"/>
                </a:rPr>
                <a:t>C#</a:t>
              </a:r>
            </a:p>
          </p:txBody>
        </p:sp>
      </p:grp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16907" y="-237725"/>
            <a:ext cx="19018307" cy="10722639"/>
            <a:chOff x="0" y="0"/>
            <a:chExt cx="25357743" cy="1429685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5219733" cy="4825965"/>
              <a:chOff x="0" y="0"/>
              <a:chExt cx="4981676" cy="9532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981675" cy="953277"/>
              </a:xfrm>
              <a:custGeom>
                <a:avLst/>
                <a:gdLst/>
                <a:ahLst/>
                <a:cxnLst/>
                <a:rect l="l" t="t" r="r" b="b"/>
                <a:pathLst>
                  <a:path w="4981675" h="953277">
                    <a:moveTo>
                      <a:pt x="0" y="0"/>
                    </a:moveTo>
                    <a:lnTo>
                      <a:pt x="4981675" y="0"/>
                    </a:lnTo>
                    <a:lnTo>
                      <a:pt x="4981675" y="953277"/>
                    </a:lnTo>
                    <a:lnTo>
                      <a:pt x="0" y="953277"/>
                    </a:lnTo>
                    <a:close/>
                  </a:path>
                </a:pathLst>
              </a:custGeom>
              <a:solidFill>
                <a:srgbClr val="F4F4F4">
                  <a:alpha val="73725"/>
                </a:srgb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4981676" cy="100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38010" y="9461436"/>
              <a:ext cx="25219733" cy="4835416"/>
              <a:chOff x="0" y="0"/>
              <a:chExt cx="4981676" cy="95514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981675" cy="955144"/>
              </a:xfrm>
              <a:custGeom>
                <a:avLst/>
                <a:gdLst/>
                <a:ahLst/>
                <a:cxnLst/>
                <a:rect l="l" t="t" r="r" b="b"/>
                <a:pathLst>
                  <a:path w="4981675" h="955144">
                    <a:moveTo>
                      <a:pt x="0" y="0"/>
                    </a:moveTo>
                    <a:lnTo>
                      <a:pt x="4981675" y="0"/>
                    </a:lnTo>
                    <a:lnTo>
                      <a:pt x="4981675" y="955144"/>
                    </a:lnTo>
                    <a:lnTo>
                      <a:pt x="0" y="955144"/>
                    </a:lnTo>
                    <a:close/>
                  </a:path>
                </a:pathLst>
              </a:custGeom>
              <a:solidFill>
                <a:srgbClr val="F2F8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981676" cy="10027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1043982" y="847530"/>
            <a:ext cx="16184112" cy="8649922"/>
            <a:chOff x="0" y="0"/>
            <a:chExt cx="4262482" cy="227816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62482" cy="2278169"/>
            </a:xfrm>
            <a:custGeom>
              <a:avLst/>
              <a:gdLst/>
              <a:ahLst/>
              <a:cxnLst/>
              <a:rect l="l" t="t" r="r" b="b"/>
              <a:pathLst>
                <a:path w="4262482" h="2278169">
                  <a:moveTo>
                    <a:pt x="7654" y="0"/>
                  </a:moveTo>
                  <a:lnTo>
                    <a:pt x="4254828" y="0"/>
                  </a:lnTo>
                  <a:cubicBezTo>
                    <a:pt x="4259055" y="0"/>
                    <a:pt x="4262482" y="3427"/>
                    <a:pt x="4262482" y="7654"/>
                  </a:cubicBezTo>
                  <a:lnTo>
                    <a:pt x="4262482" y="2270515"/>
                  </a:lnTo>
                  <a:cubicBezTo>
                    <a:pt x="4262482" y="2274742"/>
                    <a:pt x="4259055" y="2278169"/>
                    <a:pt x="4254828" y="2278169"/>
                  </a:cubicBezTo>
                  <a:lnTo>
                    <a:pt x="7654" y="2278169"/>
                  </a:lnTo>
                  <a:cubicBezTo>
                    <a:pt x="3427" y="2278169"/>
                    <a:pt x="0" y="2274742"/>
                    <a:pt x="0" y="2270515"/>
                  </a:cubicBezTo>
                  <a:lnTo>
                    <a:pt x="0" y="7654"/>
                  </a:lnTo>
                  <a:cubicBezTo>
                    <a:pt x="0" y="3427"/>
                    <a:pt x="3427" y="0"/>
                    <a:pt x="765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72707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262482" cy="2325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689260" y="3326561"/>
            <a:ext cx="6046285" cy="2282809"/>
            <a:chOff x="0" y="0"/>
            <a:chExt cx="1153449" cy="43549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53449" cy="435491"/>
            </a:xfrm>
            <a:custGeom>
              <a:avLst/>
              <a:gdLst/>
              <a:ahLst/>
              <a:cxnLst/>
              <a:rect l="l" t="t" r="r" b="b"/>
              <a:pathLst>
                <a:path w="1153449" h="435491">
                  <a:moveTo>
                    <a:pt x="0" y="0"/>
                  </a:moveTo>
                  <a:lnTo>
                    <a:pt x="1153449" y="0"/>
                  </a:lnTo>
                  <a:lnTo>
                    <a:pt x="1153449" y="435491"/>
                  </a:lnTo>
                  <a:lnTo>
                    <a:pt x="0" y="435491"/>
                  </a:lnTo>
                  <a:close/>
                </a:path>
              </a:pathLst>
            </a:custGeom>
            <a:solidFill>
              <a:srgbClr val="F2F8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153449" cy="4831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689260" y="3340946"/>
            <a:ext cx="6046285" cy="594030"/>
            <a:chOff x="0" y="0"/>
            <a:chExt cx="1645104" cy="16162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645104" cy="161627"/>
            </a:xfrm>
            <a:custGeom>
              <a:avLst/>
              <a:gdLst/>
              <a:ahLst/>
              <a:cxnLst/>
              <a:rect l="l" t="t" r="r" b="b"/>
              <a:pathLst>
                <a:path w="1645104" h="161627">
                  <a:moveTo>
                    <a:pt x="0" y="0"/>
                  </a:moveTo>
                  <a:lnTo>
                    <a:pt x="1645104" y="0"/>
                  </a:lnTo>
                  <a:lnTo>
                    <a:pt x="1645104" y="161627"/>
                  </a:lnTo>
                  <a:lnTo>
                    <a:pt x="0" y="161627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645104" cy="1997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795000" y="3326561"/>
            <a:ext cx="6046285" cy="2282809"/>
            <a:chOff x="0" y="0"/>
            <a:chExt cx="1153449" cy="43549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53449" cy="435491"/>
            </a:xfrm>
            <a:custGeom>
              <a:avLst/>
              <a:gdLst/>
              <a:ahLst/>
              <a:cxnLst/>
              <a:rect l="l" t="t" r="r" b="b"/>
              <a:pathLst>
                <a:path w="1153449" h="435491">
                  <a:moveTo>
                    <a:pt x="0" y="0"/>
                  </a:moveTo>
                  <a:lnTo>
                    <a:pt x="1153449" y="0"/>
                  </a:lnTo>
                  <a:lnTo>
                    <a:pt x="1153449" y="435491"/>
                  </a:lnTo>
                  <a:lnTo>
                    <a:pt x="0" y="435491"/>
                  </a:lnTo>
                  <a:close/>
                </a:path>
              </a:pathLst>
            </a:custGeom>
            <a:solidFill>
              <a:srgbClr val="F2F8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153449" cy="4831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795000" y="3332955"/>
            <a:ext cx="6039532" cy="594030"/>
            <a:chOff x="0" y="0"/>
            <a:chExt cx="1643266" cy="16162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643266" cy="161627"/>
            </a:xfrm>
            <a:custGeom>
              <a:avLst/>
              <a:gdLst/>
              <a:ahLst/>
              <a:cxnLst/>
              <a:rect l="l" t="t" r="r" b="b"/>
              <a:pathLst>
                <a:path w="1643266" h="161627">
                  <a:moveTo>
                    <a:pt x="0" y="0"/>
                  </a:moveTo>
                  <a:lnTo>
                    <a:pt x="1643266" y="0"/>
                  </a:lnTo>
                  <a:lnTo>
                    <a:pt x="1643266" y="161627"/>
                  </a:lnTo>
                  <a:lnTo>
                    <a:pt x="0" y="161627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643266" cy="1997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689260" y="6418241"/>
            <a:ext cx="6046285" cy="2287278"/>
            <a:chOff x="0" y="0"/>
            <a:chExt cx="1153449" cy="43634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53449" cy="436344"/>
            </a:xfrm>
            <a:custGeom>
              <a:avLst/>
              <a:gdLst/>
              <a:ahLst/>
              <a:cxnLst/>
              <a:rect l="l" t="t" r="r" b="b"/>
              <a:pathLst>
                <a:path w="1153449" h="436344">
                  <a:moveTo>
                    <a:pt x="0" y="0"/>
                  </a:moveTo>
                  <a:lnTo>
                    <a:pt x="1153449" y="0"/>
                  </a:lnTo>
                  <a:lnTo>
                    <a:pt x="1153449" y="436344"/>
                  </a:lnTo>
                  <a:lnTo>
                    <a:pt x="0" y="436344"/>
                  </a:lnTo>
                  <a:close/>
                </a:path>
              </a:pathLst>
            </a:custGeom>
            <a:solidFill>
              <a:srgbClr val="F2F8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1153449" cy="483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669000" y="6426232"/>
            <a:ext cx="6066545" cy="594030"/>
            <a:chOff x="0" y="0"/>
            <a:chExt cx="1650616" cy="16162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650616" cy="161627"/>
            </a:xfrm>
            <a:custGeom>
              <a:avLst/>
              <a:gdLst/>
              <a:ahLst/>
              <a:cxnLst/>
              <a:rect l="l" t="t" r="r" b="b"/>
              <a:pathLst>
                <a:path w="1650616" h="161627">
                  <a:moveTo>
                    <a:pt x="0" y="0"/>
                  </a:moveTo>
                  <a:lnTo>
                    <a:pt x="1650616" y="0"/>
                  </a:lnTo>
                  <a:lnTo>
                    <a:pt x="1650616" y="161627"/>
                  </a:lnTo>
                  <a:lnTo>
                    <a:pt x="0" y="161627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650616" cy="1997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795000" y="6418241"/>
            <a:ext cx="6046285" cy="2287278"/>
            <a:chOff x="0" y="0"/>
            <a:chExt cx="1153449" cy="43634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153449" cy="436344"/>
            </a:xfrm>
            <a:custGeom>
              <a:avLst/>
              <a:gdLst/>
              <a:ahLst/>
              <a:cxnLst/>
              <a:rect l="l" t="t" r="r" b="b"/>
              <a:pathLst>
                <a:path w="1153449" h="436344">
                  <a:moveTo>
                    <a:pt x="0" y="0"/>
                  </a:moveTo>
                  <a:lnTo>
                    <a:pt x="1153449" y="0"/>
                  </a:lnTo>
                  <a:lnTo>
                    <a:pt x="1153449" y="436344"/>
                  </a:lnTo>
                  <a:lnTo>
                    <a:pt x="0" y="436344"/>
                  </a:lnTo>
                  <a:close/>
                </a:path>
              </a:pathLst>
            </a:custGeom>
            <a:solidFill>
              <a:srgbClr val="F2F8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1153449" cy="483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795000" y="6418241"/>
            <a:ext cx="6046285" cy="594030"/>
            <a:chOff x="0" y="0"/>
            <a:chExt cx="1645104" cy="16162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645104" cy="161627"/>
            </a:xfrm>
            <a:custGeom>
              <a:avLst/>
              <a:gdLst/>
              <a:ahLst/>
              <a:cxnLst/>
              <a:rect l="l" t="t" r="r" b="b"/>
              <a:pathLst>
                <a:path w="1645104" h="161627">
                  <a:moveTo>
                    <a:pt x="0" y="0"/>
                  </a:moveTo>
                  <a:lnTo>
                    <a:pt x="1645104" y="0"/>
                  </a:lnTo>
                  <a:lnTo>
                    <a:pt x="1645104" y="161627"/>
                  </a:lnTo>
                  <a:lnTo>
                    <a:pt x="0" y="161627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1645104" cy="1997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2874535" y="4155567"/>
            <a:ext cx="5559694" cy="1006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6"/>
              </a:lnSpc>
            </a:pPr>
            <a:r>
              <a:rPr lang="ko-KR" altLang="en-US" sz="2400" dirty="0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학교</a:t>
            </a:r>
            <a:r>
              <a:rPr lang="en-US" sz="2400" dirty="0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 내 </a:t>
            </a:r>
            <a:r>
              <a:rPr lang="en-US" sz="2400" dirty="0" err="1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구성</a:t>
            </a:r>
            <a:r>
              <a:rPr lang="en-US" sz="2400" dirty="0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요소</a:t>
            </a:r>
            <a:r>
              <a:rPr lang="en-US" sz="2400" dirty="0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 3D </a:t>
            </a:r>
            <a:r>
              <a:rPr lang="en-US" sz="2400" dirty="0" err="1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모델링</a:t>
            </a:r>
            <a:r>
              <a:rPr lang="en-US" sz="2400" dirty="0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</a:p>
          <a:p>
            <a:pPr algn="ctr">
              <a:lnSpc>
                <a:spcPts val="4176"/>
              </a:lnSpc>
            </a:pPr>
            <a:r>
              <a:rPr lang="en-US" sz="2400" dirty="0" err="1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텍스처</a:t>
            </a:r>
            <a:r>
              <a:rPr lang="en-US" sz="2400" dirty="0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 및 </a:t>
            </a:r>
            <a:r>
              <a:rPr lang="en-US" sz="2400" dirty="0" err="1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광원</a:t>
            </a:r>
            <a:r>
              <a:rPr lang="en-US" sz="2400" dirty="0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효과</a:t>
            </a:r>
            <a:endParaRPr lang="en-US" sz="2400" dirty="0">
              <a:solidFill>
                <a:srgbClr val="231F2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pSp>
        <p:nvGrpSpPr>
          <p:cNvPr id="37" name="Group 37"/>
          <p:cNvGrpSpPr/>
          <p:nvPr/>
        </p:nvGrpSpPr>
        <p:grpSpPr>
          <a:xfrm>
            <a:off x="8322129" y="5073880"/>
            <a:ext cx="1880066" cy="1880066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707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49174" tIns="49174" rIns="49174" bIns="49174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40" name="Freeform 40"/>
          <p:cNvSpPr/>
          <p:nvPr/>
        </p:nvSpPr>
        <p:spPr>
          <a:xfrm>
            <a:off x="8735545" y="5469043"/>
            <a:ext cx="1089741" cy="1089741"/>
          </a:xfrm>
          <a:custGeom>
            <a:avLst/>
            <a:gdLst/>
            <a:ahLst/>
            <a:cxnLst/>
            <a:rect l="l" t="t" r="r" b="b"/>
            <a:pathLst>
              <a:path w="1089741" h="1089741">
                <a:moveTo>
                  <a:pt x="0" y="0"/>
                </a:moveTo>
                <a:lnTo>
                  <a:pt x="1089741" y="0"/>
                </a:lnTo>
                <a:lnTo>
                  <a:pt x="1089741" y="1089741"/>
                </a:lnTo>
                <a:lnTo>
                  <a:pt x="0" y="10897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1" name="TextBox 41"/>
          <p:cNvSpPr txBox="1"/>
          <p:nvPr/>
        </p:nvSpPr>
        <p:spPr>
          <a:xfrm>
            <a:off x="5706136" y="1407591"/>
            <a:ext cx="6875728" cy="1061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 dirty="0" err="1">
                <a:solidFill>
                  <a:srgbClr val="231F20"/>
                </a:solidFill>
                <a:latin typeface="210 도시락"/>
                <a:ea typeface="210 도시락"/>
                <a:cs typeface="210 도시락"/>
                <a:sym typeface="210 도시락"/>
              </a:rPr>
              <a:t>프로젝트</a:t>
            </a:r>
            <a:r>
              <a:rPr lang="en-US" sz="6200" dirty="0">
                <a:solidFill>
                  <a:srgbClr val="231F20"/>
                </a:solidFill>
                <a:latin typeface="210 도시락"/>
                <a:ea typeface="210 도시락"/>
                <a:cs typeface="210 도시락"/>
                <a:sym typeface="210 도시락"/>
              </a:rPr>
              <a:t> </a:t>
            </a:r>
            <a:r>
              <a:rPr lang="en-US" sz="6200" dirty="0" err="1">
                <a:solidFill>
                  <a:srgbClr val="231F20"/>
                </a:solidFill>
                <a:latin typeface="210 도시락"/>
                <a:ea typeface="210 도시락"/>
                <a:cs typeface="210 도시락"/>
                <a:sym typeface="210 도시락"/>
              </a:rPr>
              <a:t>설명</a:t>
            </a:r>
            <a:endParaRPr lang="en-US" sz="6200" dirty="0">
              <a:solidFill>
                <a:srgbClr val="231F20"/>
              </a:solidFill>
              <a:latin typeface="210 도시락"/>
              <a:ea typeface="210 도시락"/>
              <a:cs typeface="210 도시락"/>
              <a:sym typeface="210 도시락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4387790" y="3388229"/>
            <a:ext cx="2655979" cy="422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dirty="0" err="1">
                <a:solidFill>
                  <a:srgbClr val="231F2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환경</a:t>
            </a:r>
            <a:r>
              <a:rPr lang="en-US" sz="2499" b="1" dirty="0">
                <a:solidFill>
                  <a:srgbClr val="231F2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 </a:t>
            </a:r>
            <a:r>
              <a:rPr lang="en-US" sz="2499" b="1" dirty="0" err="1">
                <a:solidFill>
                  <a:srgbClr val="231F2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구현</a:t>
            </a:r>
            <a:endParaRPr lang="en-US" sz="2499" b="1" dirty="0">
              <a:solidFill>
                <a:srgbClr val="231F20"/>
              </a:solidFill>
              <a:latin typeface="Noto Sans Kr Bold"/>
              <a:ea typeface="Noto Sans Kr Bold"/>
              <a:cs typeface="Noto Sans Kr Bold"/>
              <a:sym typeface="Noto Sans Kr Bold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1563758" y="3377045"/>
            <a:ext cx="2655979" cy="422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231F2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플레이어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4326393" y="6511159"/>
            <a:ext cx="2655979" cy="422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231F2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상호작용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563758" y="6511159"/>
            <a:ext cx="2655979" cy="422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231F20"/>
                </a:solidFill>
                <a:latin typeface="Noto Sans Kr Bold"/>
                <a:ea typeface="Noto Sans Kr Bold"/>
                <a:cs typeface="Noto Sans Kr Bold"/>
                <a:sym typeface="Noto Sans Kr Bold"/>
              </a:rPr>
              <a:t>추가 요소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875358" y="4165508"/>
            <a:ext cx="5885568" cy="1006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6"/>
              </a:lnSpc>
            </a:pPr>
            <a:r>
              <a:rPr lang="en-US" sz="2400" dirty="0" err="1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플레이어</a:t>
            </a:r>
            <a:r>
              <a:rPr lang="en-US" sz="2400" dirty="0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이동</a:t>
            </a:r>
            <a:r>
              <a:rPr lang="en-US" sz="2400" dirty="0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방식</a:t>
            </a:r>
            <a:r>
              <a:rPr lang="en-US" sz="2400" dirty="0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방향키</a:t>
            </a:r>
            <a:r>
              <a:rPr lang="en-US" sz="2400" dirty="0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/WASD </a:t>
            </a:r>
            <a:r>
              <a:rPr lang="ko-KR" altLang="en-US" sz="2400" dirty="0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中 </a:t>
            </a:r>
            <a:r>
              <a:rPr lang="en-US" altLang="ko-KR" sz="2400" dirty="0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1</a:t>
            </a:r>
            <a:endParaRPr lang="en-US" sz="2400" dirty="0">
              <a:solidFill>
                <a:srgbClr val="231F2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ctr">
              <a:lnSpc>
                <a:spcPts val="4176"/>
              </a:lnSpc>
            </a:pPr>
            <a:r>
              <a:rPr lang="en-US" sz="2400" dirty="0" err="1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플레이어</a:t>
            </a:r>
            <a:r>
              <a:rPr lang="en-US" sz="2400" dirty="0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시점</a:t>
            </a:r>
            <a:r>
              <a:rPr lang="en-US" sz="2400" dirty="0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 1인칭/3인칭 </a:t>
            </a:r>
            <a:r>
              <a:rPr lang="ko-KR" altLang="en-US" sz="2400" dirty="0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中</a:t>
            </a:r>
            <a:r>
              <a:rPr lang="en-US" sz="2400" dirty="0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 1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867782" y="7239337"/>
            <a:ext cx="5566448" cy="1006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6"/>
              </a:lnSpc>
            </a:pPr>
            <a:r>
              <a:rPr lang="en-US" sz="2400" dirty="0" err="1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오브젝트</a:t>
            </a:r>
            <a:r>
              <a:rPr lang="en-US" sz="2400" dirty="0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집기</a:t>
            </a:r>
            <a:r>
              <a:rPr lang="en-US" sz="2400" dirty="0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/</a:t>
            </a:r>
            <a:r>
              <a:rPr lang="en-US" sz="2400" dirty="0" err="1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던지기</a:t>
            </a:r>
            <a:endParaRPr lang="en-US" sz="2400" dirty="0">
              <a:solidFill>
                <a:srgbClr val="231F2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ctr">
              <a:lnSpc>
                <a:spcPts val="4176"/>
              </a:lnSpc>
            </a:pPr>
            <a:r>
              <a:rPr lang="en-US" sz="2400" dirty="0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문/</a:t>
            </a:r>
            <a:r>
              <a:rPr lang="en-US" sz="2400" dirty="0" err="1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창문</a:t>
            </a:r>
            <a:r>
              <a:rPr lang="en-US" sz="2400" dirty="0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열고</a:t>
            </a:r>
            <a:r>
              <a:rPr lang="en-US" sz="2400" dirty="0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닫기</a:t>
            </a:r>
            <a:endParaRPr lang="en-US" sz="2400" dirty="0">
              <a:solidFill>
                <a:srgbClr val="231F2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10114429" y="7048500"/>
            <a:ext cx="5554635" cy="1554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6"/>
              </a:lnSpc>
            </a:pPr>
            <a:r>
              <a:rPr lang="en-US" sz="2400" dirty="0" err="1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사운드</a:t>
            </a:r>
            <a:r>
              <a:rPr lang="en-US" sz="2400" dirty="0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효과</a:t>
            </a:r>
            <a:r>
              <a:rPr lang="en-US" sz="2400" dirty="0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 (</a:t>
            </a:r>
            <a:r>
              <a:rPr lang="en-US" sz="2400" dirty="0" err="1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걷는</a:t>
            </a:r>
            <a:r>
              <a:rPr lang="en-US" sz="2400" dirty="0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소리</a:t>
            </a:r>
            <a:r>
              <a:rPr lang="en-US" sz="2400" dirty="0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, 문 </a:t>
            </a:r>
            <a:r>
              <a:rPr lang="en-US" sz="2400" dirty="0" err="1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열고</a:t>
            </a:r>
            <a:r>
              <a:rPr lang="en-US" sz="2400" dirty="0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닫는</a:t>
            </a:r>
            <a:r>
              <a:rPr lang="en-US" sz="2400" dirty="0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2400" dirty="0" err="1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소리</a:t>
            </a:r>
            <a:r>
              <a:rPr lang="en-US" sz="2400" dirty="0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</a:p>
          <a:p>
            <a:pPr algn="ctr">
              <a:lnSpc>
                <a:spcPts val="4176"/>
              </a:lnSpc>
            </a:pPr>
            <a:r>
              <a:rPr lang="ko-KR" altLang="en-US" sz="2400" dirty="0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시대를 나타내는 상세 소품</a:t>
            </a:r>
            <a:endParaRPr lang="en-US" altLang="ko-KR" sz="2400" dirty="0">
              <a:solidFill>
                <a:srgbClr val="231F2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algn="ctr">
              <a:lnSpc>
                <a:spcPts val="4176"/>
              </a:lnSpc>
            </a:pPr>
            <a:r>
              <a:rPr lang="en-US" altLang="ko-KR" sz="2400" dirty="0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altLang="en-US" sz="2400" dirty="0">
                <a:solidFill>
                  <a:srgbClr val="231F20"/>
                </a:solidFill>
                <a:latin typeface="Noto Sans Kr"/>
                <a:ea typeface="Noto Sans Kr"/>
                <a:cs typeface="Noto Sans Kr"/>
                <a:sym typeface="Noto Sans Kr"/>
              </a:rPr>
              <a:t>미니 게임</a:t>
            </a:r>
            <a:endParaRPr lang="en-US" sz="2400" dirty="0">
              <a:solidFill>
                <a:srgbClr val="231F20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8092F-52B0-3410-DEAD-9E707A447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8108D65-CD22-6FBC-67F8-AD298385E07B}"/>
              </a:ext>
            </a:extLst>
          </p:cNvPr>
          <p:cNvGrpSpPr/>
          <p:nvPr/>
        </p:nvGrpSpPr>
        <p:grpSpPr>
          <a:xfrm>
            <a:off x="-416907" y="-237725"/>
            <a:ext cx="19018307" cy="10722639"/>
            <a:chOff x="0" y="0"/>
            <a:chExt cx="25357743" cy="14296852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C1844944-714B-42F0-B591-1EDFC537660E}"/>
                </a:ext>
              </a:extLst>
            </p:cNvPr>
            <p:cNvGrpSpPr/>
            <p:nvPr/>
          </p:nvGrpSpPr>
          <p:grpSpPr>
            <a:xfrm>
              <a:off x="0" y="0"/>
              <a:ext cx="25219733" cy="4825965"/>
              <a:chOff x="0" y="0"/>
              <a:chExt cx="4981676" cy="953277"/>
            </a:xfrm>
          </p:grpSpPr>
          <p:sp>
            <p:nvSpPr>
              <p:cNvPr id="4" name="Freeform 4">
                <a:extLst>
                  <a:ext uri="{FF2B5EF4-FFF2-40B4-BE49-F238E27FC236}">
                    <a16:creationId xmlns:a16="http://schemas.microsoft.com/office/drawing/2014/main" id="{EB8100A0-BB94-5764-DE01-71FFDDCBB0B9}"/>
                  </a:ext>
                </a:extLst>
              </p:cNvPr>
              <p:cNvSpPr/>
              <p:nvPr/>
            </p:nvSpPr>
            <p:spPr>
              <a:xfrm>
                <a:off x="0" y="0"/>
                <a:ext cx="4981675" cy="953277"/>
              </a:xfrm>
              <a:custGeom>
                <a:avLst/>
                <a:gdLst/>
                <a:ahLst/>
                <a:cxnLst/>
                <a:rect l="l" t="t" r="r" b="b"/>
                <a:pathLst>
                  <a:path w="4981675" h="953277">
                    <a:moveTo>
                      <a:pt x="0" y="0"/>
                    </a:moveTo>
                    <a:lnTo>
                      <a:pt x="4981675" y="0"/>
                    </a:lnTo>
                    <a:lnTo>
                      <a:pt x="4981675" y="953277"/>
                    </a:lnTo>
                    <a:lnTo>
                      <a:pt x="0" y="953277"/>
                    </a:lnTo>
                    <a:close/>
                  </a:path>
                </a:pathLst>
              </a:custGeom>
              <a:solidFill>
                <a:srgbClr val="F4F4F4">
                  <a:alpha val="73725"/>
                </a:srgb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17537710-76E4-F3DC-18B1-4B600C526EB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981676" cy="100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E115C555-A151-5C30-8741-859D2945D7FF}"/>
                </a:ext>
              </a:extLst>
            </p:cNvPr>
            <p:cNvGrpSpPr/>
            <p:nvPr/>
          </p:nvGrpSpPr>
          <p:grpSpPr>
            <a:xfrm>
              <a:off x="138010" y="9461436"/>
              <a:ext cx="25219733" cy="4835416"/>
              <a:chOff x="0" y="0"/>
              <a:chExt cx="4981676" cy="955144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62D45021-3B35-57E1-390B-5D6F680B2479}"/>
                  </a:ext>
                </a:extLst>
              </p:cNvPr>
              <p:cNvSpPr/>
              <p:nvPr/>
            </p:nvSpPr>
            <p:spPr>
              <a:xfrm>
                <a:off x="0" y="0"/>
                <a:ext cx="4981675" cy="955144"/>
              </a:xfrm>
              <a:custGeom>
                <a:avLst/>
                <a:gdLst/>
                <a:ahLst/>
                <a:cxnLst/>
                <a:rect l="l" t="t" r="r" b="b"/>
                <a:pathLst>
                  <a:path w="4981675" h="955144">
                    <a:moveTo>
                      <a:pt x="0" y="0"/>
                    </a:moveTo>
                    <a:lnTo>
                      <a:pt x="4981675" y="0"/>
                    </a:lnTo>
                    <a:lnTo>
                      <a:pt x="4981675" y="955144"/>
                    </a:lnTo>
                    <a:lnTo>
                      <a:pt x="0" y="955144"/>
                    </a:lnTo>
                    <a:close/>
                  </a:path>
                </a:pathLst>
              </a:custGeom>
              <a:solidFill>
                <a:srgbClr val="F2F8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D777B30D-2677-7234-F083-BDB8A5D6B6C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981676" cy="10027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61A32672-26E5-37EA-DC31-811164A92280}"/>
              </a:ext>
            </a:extLst>
          </p:cNvPr>
          <p:cNvGrpSpPr/>
          <p:nvPr/>
        </p:nvGrpSpPr>
        <p:grpSpPr>
          <a:xfrm>
            <a:off x="1043982" y="847530"/>
            <a:ext cx="16184112" cy="8649922"/>
            <a:chOff x="0" y="0"/>
            <a:chExt cx="4262482" cy="2278169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E5D2AA4-C595-47CE-EBD8-DC9B9BE06950}"/>
                </a:ext>
              </a:extLst>
            </p:cNvPr>
            <p:cNvSpPr/>
            <p:nvPr/>
          </p:nvSpPr>
          <p:spPr>
            <a:xfrm>
              <a:off x="0" y="0"/>
              <a:ext cx="4262482" cy="2278169"/>
            </a:xfrm>
            <a:custGeom>
              <a:avLst/>
              <a:gdLst/>
              <a:ahLst/>
              <a:cxnLst/>
              <a:rect l="l" t="t" r="r" b="b"/>
              <a:pathLst>
                <a:path w="4262482" h="2278169">
                  <a:moveTo>
                    <a:pt x="7654" y="0"/>
                  </a:moveTo>
                  <a:lnTo>
                    <a:pt x="4254828" y="0"/>
                  </a:lnTo>
                  <a:cubicBezTo>
                    <a:pt x="4259055" y="0"/>
                    <a:pt x="4262482" y="3427"/>
                    <a:pt x="4262482" y="7654"/>
                  </a:cubicBezTo>
                  <a:lnTo>
                    <a:pt x="4262482" y="2270515"/>
                  </a:lnTo>
                  <a:cubicBezTo>
                    <a:pt x="4262482" y="2274742"/>
                    <a:pt x="4259055" y="2278169"/>
                    <a:pt x="4254828" y="2278169"/>
                  </a:cubicBezTo>
                  <a:lnTo>
                    <a:pt x="7654" y="2278169"/>
                  </a:lnTo>
                  <a:cubicBezTo>
                    <a:pt x="3427" y="2278169"/>
                    <a:pt x="0" y="2274742"/>
                    <a:pt x="0" y="2270515"/>
                  </a:cubicBezTo>
                  <a:lnTo>
                    <a:pt x="0" y="7654"/>
                  </a:lnTo>
                  <a:cubicBezTo>
                    <a:pt x="0" y="3427"/>
                    <a:pt x="3427" y="0"/>
                    <a:pt x="765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72707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9BF97B8A-1B47-765C-3DC5-8CB0EF56F761}"/>
                </a:ext>
              </a:extLst>
            </p:cNvPr>
            <p:cNvSpPr txBox="1"/>
            <p:nvPr/>
          </p:nvSpPr>
          <p:spPr>
            <a:xfrm>
              <a:off x="0" y="-47625"/>
              <a:ext cx="4262482" cy="2325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1D306867-FAD7-A663-8AD1-1F86FCACEAF8}"/>
              </a:ext>
            </a:extLst>
          </p:cNvPr>
          <p:cNvSpPr txBox="1"/>
          <p:nvPr/>
        </p:nvSpPr>
        <p:spPr>
          <a:xfrm>
            <a:off x="5531805" y="1406252"/>
            <a:ext cx="7225075" cy="1061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>
                <a:solidFill>
                  <a:srgbClr val="231F20"/>
                </a:solidFill>
                <a:latin typeface="210 도시락"/>
                <a:ea typeface="210 도시락"/>
                <a:cs typeface="210 도시락"/>
                <a:sym typeface="210 도시락"/>
              </a:rPr>
              <a:t>프로젝트 설명</a:t>
            </a:r>
          </a:p>
        </p:txBody>
      </p:sp>
      <p:sp>
        <p:nvSpPr>
          <p:cNvPr id="26" name="TextBox 21">
            <a:extLst>
              <a:ext uri="{FF2B5EF4-FFF2-40B4-BE49-F238E27FC236}">
                <a16:creationId xmlns:a16="http://schemas.microsoft.com/office/drawing/2014/main" id="{4052FEDC-2A8C-AF13-470A-93219F34D0D7}"/>
              </a:ext>
            </a:extLst>
          </p:cNvPr>
          <p:cNvSpPr txBox="1"/>
          <p:nvPr/>
        </p:nvSpPr>
        <p:spPr>
          <a:xfrm>
            <a:off x="4605700" y="8013159"/>
            <a:ext cx="9076600" cy="84972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079"/>
              </a:lnSpc>
            </a:pPr>
            <a:endParaRPr lang="en-US" sz="28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TDTD순고딕"/>
              <a:sym typeface="TDTD순고딕"/>
            </a:endParaRPr>
          </a:p>
        </p:txBody>
      </p:sp>
      <p:pic>
        <p:nvPicPr>
          <p:cNvPr id="17" name="그래픽 16" descr="학교 단색으로 채워진">
            <a:extLst>
              <a:ext uri="{FF2B5EF4-FFF2-40B4-BE49-F238E27FC236}">
                <a16:creationId xmlns:a16="http://schemas.microsoft.com/office/drawing/2014/main" id="{E2A252A6-1C10-8D11-2A4C-64773CFAE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0200" y="3562575"/>
            <a:ext cx="3810000" cy="3810000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839D0505-AE7B-57BE-CB9B-013A2C713F9D}"/>
              </a:ext>
            </a:extLst>
          </p:cNvPr>
          <p:cNvSpPr/>
          <p:nvPr/>
        </p:nvSpPr>
        <p:spPr>
          <a:xfrm>
            <a:off x="5791200" y="5467575"/>
            <a:ext cx="1676400" cy="71605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id="{5280D504-CFED-8C6B-CB0E-B075464C67A3}"/>
              </a:ext>
            </a:extLst>
          </p:cNvPr>
          <p:cNvSpPr/>
          <p:nvPr/>
        </p:nvSpPr>
        <p:spPr>
          <a:xfrm>
            <a:off x="8305800" y="3543300"/>
            <a:ext cx="7932193" cy="4545387"/>
          </a:xfrm>
          <a:custGeom>
            <a:avLst/>
            <a:gdLst/>
            <a:ahLst/>
            <a:cxnLst/>
            <a:rect l="l" t="t" r="r" b="b"/>
            <a:pathLst>
              <a:path w="3459842" h="1419199">
                <a:moveTo>
                  <a:pt x="0" y="0"/>
                </a:moveTo>
                <a:lnTo>
                  <a:pt x="3459842" y="0"/>
                </a:lnTo>
                <a:lnTo>
                  <a:pt x="3459842" y="1419199"/>
                </a:lnTo>
                <a:lnTo>
                  <a:pt x="0" y="1419199"/>
                </a:lnTo>
                <a:close/>
              </a:path>
            </a:pathLst>
          </a:custGeom>
          <a:solidFill>
            <a:srgbClr val="F2F8FF"/>
          </a:solidFill>
          <a:ln w="38100" cap="sq">
            <a:solidFill>
              <a:srgbClr val="727070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79A611-52CA-464C-0F12-EBC161504107}"/>
              </a:ext>
            </a:extLst>
          </p:cNvPr>
          <p:cNvSpPr txBox="1"/>
          <p:nvPr/>
        </p:nvSpPr>
        <p:spPr>
          <a:xfrm>
            <a:off x="8915400" y="3848100"/>
            <a:ext cx="6934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총 </a:t>
            </a:r>
            <a:r>
              <a:rPr lang="en-US" altLang="ko-KR" sz="2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2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층으로 구성</a:t>
            </a:r>
            <a:r>
              <a:rPr lang="en-US" altLang="ko-KR" sz="2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:</a:t>
            </a:r>
          </a:p>
          <a:p>
            <a:r>
              <a:rPr lang="en-US" altLang="ko-KR" sz="2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2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층</a:t>
            </a:r>
            <a:r>
              <a:rPr lang="en-US" altLang="ko-KR" sz="2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2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교무실</a:t>
            </a:r>
            <a:r>
              <a:rPr lang="en-US" altLang="ko-KR" sz="2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8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보건실</a:t>
            </a:r>
            <a:endParaRPr lang="en-US" altLang="ko-KR" sz="2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2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2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층</a:t>
            </a:r>
            <a:r>
              <a:rPr lang="en-US" altLang="ko-KR" sz="2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2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교실 </a:t>
            </a:r>
            <a:r>
              <a:rPr lang="en-US" altLang="ko-KR" sz="2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2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개</a:t>
            </a:r>
            <a:r>
              <a:rPr lang="en-US" altLang="ko-KR" sz="2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화장실</a:t>
            </a:r>
            <a:endParaRPr lang="en-US" altLang="ko-KR" sz="2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en-US" altLang="ko-KR" sz="2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2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복고풍을 나타내기 위한 오브젝트</a:t>
            </a:r>
            <a:r>
              <a:rPr lang="en-US" altLang="ko-KR" sz="2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:</a:t>
            </a:r>
          </a:p>
          <a:p>
            <a:r>
              <a:rPr lang="ko-KR" altLang="en-US" sz="2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목재 책걸상</a:t>
            </a:r>
            <a:r>
              <a:rPr lang="en-US" altLang="ko-KR" sz="2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난로</a:t>
            </a:r>
            <a:r>
              <a:rPr lang="en-US" altLang="ko-KR" sz="2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도시락 등</a:t>
            </a:r>
            <a:endParaRPr lang="en-US" altLang="ko-KR" sz="2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en-US" altLang="ko-KR" sz="2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2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미니게임</a:t>
            </a:r>
            <a:r>
              <a:rPr lang="en-US" altLang="ko-KR" sz="2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:</a:t>
            </a:r>
          </a:p>
          <a:p>
            <a:r>
              <a:rPr lang="ko-KR" altLang="en-US" sz="2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각 교실마다 다른 미니게임 진행</a:t>
            </a:r>
          </a:p>
        </p:txBody>
      </p:sp>
    </p:spTree>
    <p:extLst>
      <p:ext uri="{BB962C8B-B14F-4D97-AF65-F5344CB8AC3E}">
        <p14:creationId xmlns:p14="http://schemas.microsoft.com/office/powerpoint/2010/main" val="132411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872A7-741F-B0C1-461B-4AD1C4949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CDE327E-4B06-C3F1-43BF-764BEB8FE3B8}"/>
              </a:ext>
            </a:extLst>
          </p:cNvPr>
          <p:cNvGrpSpPr/>
          <p:nvPr/>
        </p:nvGrpSpPr>
        <p:grpSpPr>
          <a:xfrm>
            <a:off x="-416907" y="-237725"/>
            <a:ext cx="19018307" cy="10722639"/>
            <a:chOff x="0" y="0"/>
            <a:chExt cx="25357743" cy="14296852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D5BBC190-B0E1-B101-816C-01F96D130AD5}"/>
                </a:ext>
              </a:extLst>
            </p:cNvPr>
            <p:cNvGrpSpPr/>
            <p:nvPr/>
          </p:nvGrpSpPr>
          <p:grpSpPr>
            <a:xfrm>
              <a:off x="0" y="0"/>
              <a:ext cx="25219733" cy="4825965"/>
              <a:chOff x="0" y="0"/>
              <a:chExt cx="4981676" cy="953277"/>
            </a:xfrm>
          </p:grpSpPr>
          <p:sp>
            <p:nvSpPr>
              <p:cNvPr id="4" name="Freeform 4">
                <a:extLst>
                  <a:ext uri="{FF2B5EF4-FFF2-40B4-BE49-F238E27FC236}">
                    <a16:creationId xmlns:a16="http://schemas.microsoft.com/office/drawing/2014/main" id="{FC1D704F-A81F-C7B1-9734-EC522A53C3EF}"/>
                  </a:ext>
                </a:extLst>
              </p:cNvPr>
              <p:cNvSpPr/>
              <p:nvPr/>
            </p:nvSpPr>
            <p:spPr>
              <a:xfrm>
                <a:off x="0" y="0"/>
                <a:ext cx="4981675" cy="953277"/>
              </a:xfrm>
              <a:custGeom>
                <a:avLst/>
                <a:gdLst/>
                <a:ahLst/>
                <a:cxnLst/>
                <a:rect l="l" t="t" r="r" b="b"/>
                <a:pathLst>
                  <a:path w="4981675" h="953277">
                    <a:moveTo>
                      <a:pt x="0" y="0"/>
                    </a:moveTo>
                    <a:lnTo>
                      <a:pt x="4981675" y="0"/>
                    </a:lnTo>
                    <a:lnTo>
                      <a:pt x="4981675" y="953277"/>
                    </a:lnTo>
                    <a:lnTo>
                      <a:pt x="0" y="953277"/>
                    </a:lnTo>
                    <a:close/>
                  </a:path>
                </a:pathLst>
              </a:custGeom>
              <a:solidFill>
                <a:srgbClr val="F4F4F4">
                  <a:alpha val="73725"/>
                </a:srgb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8741D2D9-194F-4A2A-5C36-6AA24927485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981676" cy="100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E5D1AC0A-C41C-BCA0-2757-32D23D9F414A}"/>
                </a:ext>
              </a:extLst>
            </p:cNvPr>
            <p:cNvGrpSpPr/>
            <p:nvPr/>
          </p:nvGrpSpPr>
          <p:grpSpPr>
            <a:xfrm>
              <a:off x="138010" y="9461436"/>
              <a:ext cx="25219733" cy="4835416"/>
              <a:chOff x="0" y="0"/>
              <a:chExt cx="4981676" cy="955144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CC14308C-D0AA-B34A-BDAF-8E15F48D7F7C}"/>
                  </a:ext>
                </a:extLst>
              </p:cNvPr>
              <p:cNvSpPr/>
              <p:nvPr/>
            </p:nvSpPr>
            <p:spPr>
              <a:xfrm>
                <a:off x="0" y="0"/>
                <a:ext cx="4981675" cy="955144"/>
              </a:xfrm>
              <a:custGeom>
                <a:avLst/>
                <a:gdLst/>
                <a:ahLst/>
                <a:cxnLst/>
                <a:rect l="l" t="t" r="r" b="b"/>
                <a:pathLst>
                  <a:path w="4981675" h="955144">
                    <a:moveTo>
                      <a:pt x="0" y="0"/>
                    </a:moveTo>
                    <a:lnTo>
                      <a:pt x="4981675" y="0"/>
                    </a:lnTo>
                    <a:lnTo>
                      <a:pt x="4981675" y="955144"/>
                    </a:lnTo>
                    <a:lnTo>
                      <a:pt x="0" y="955144"/>
                    </a:lnTo>
                    <a:close/>
                  </a:path>
                </a:pathLst>
              </a:custGeom>
              <a:solidFill>
                <a:srgbClr val="F2F8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F356E70A-972E-AFAF-1103-49438FF8763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981676" cy="10027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EAEDEFB2-40E0-3E8B-4CF5-8FF1FA482A73}"/>
              </a:ext>
            </a:extLst>
          </p:cNvPr>
          <p:cNvGrpSpPr/>
          <p:nvPr/>
        </p:nvGrpSpPr>
        <p:grpSpPr>
          <a:xfrm>
            <a:off x="1043982" y="847530"/>
            <a:ext cx="16184112" cy="8649922"/>
            <a:chOff x="0" y="0"/>
            <a:chExt cx="4262482" cy="2278169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927894D-AA43-FD34-00C7-77B55F7ECC0E}"/>
                </a:ext>
              </a:extLst>
            </p:cNvPr>
            <p:cNvSpPr/>
            <p:nvPr/>
          </p:nvSpPr>
          <p:spPr>
            <a:xfrm>
              <a:off x="0" y="0"/>
              <a:ext cx="4262482" cy="2278169"/>
            </a:xfrm>
            <a:custGeom>
              <a:avLst/>
              <a:gdLst/>
              <a:ahLst/>
              <a:cxnLst/>
              <a:rect l="l" t="t" r="r" b="b"/>
              <a:pathLst>
                <a:path w="4262482" h="2278169">
                  <a:moveTo>
                    <a:pt x="7654" y="0"/>
                  </a:moveTo>
                  <a:lnTo>
                    <a:pt x="4254828" y="0"/>
                  </a:lnTo>
                  <a:cubicBezTo>
                    <a:pt x="4259055" y="0"/>
                    <a:pt x="4262482" y="3427"/>
                    <a:pt x="4262482" y="7654"/>
                  </a:cubicBezTo>
                  <a:lnTo>
                    <a:pt x="4262482" y="2270515"/>
                  </a:lnTo>
                  <a:cubicBezTo>
                    <a:pt x="4262482" y="2274742"/>
                    <a:pt x="4259055" y="2278169"/>
                    <a:pt x="4254828" y="2278169"/>
                  </a:cubicBezTo>
                  <a:lnTo>
                    <a:pt x="7654" y="2278169"/>
                  </a:lnTo>
                  <a:cubicBezTo>
                    <a:pt x="3427" y="2278169"/>
                    <a:pt x="0" y="2274742"/>
                    <a:pt x="0" y="2270515"/>
                  </a:cubicBezTo>
                  <a:lnTo>
                    <a:pt x="0" y="7654"/>
                  </a:lnTo>
                  <a:cubicBezTo>
                    <a:pt x="0" y="3427"/>
                    <a:pt x="3427" y="0"/>
                    <a:pt x="765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72707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2E5F7823-45B0-09FE-C3D0-5235C2CE8464}"/>
                </a:ext>
              </a:extLst>
            </p:cNvPr>
            <p:cNvSpPr txBox="1"/>
            <p:nvPr/>
          </p:nvSpPr>
          <p:spPr>
            <a:xfrm>
              <a:off x="0" y="-47625"/>
              <a:ext cx="4262482" cy="2325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211DDD3E-D48C-6C45-C0DE-13AFA7CA8BBF}"/>
              </a:ext>
            </a:extLst>
          </p:cNvPr>
          <p:cNvSpPr txBox="1"/>
          <p:nvPr/>
        </p:nvSpPr>
        <p:spPr>
          <a:xfrm>
            <a:off x="5531805" y="1406252"/>
            <a:ext cx="7225075" cy="1061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>
                <a:solidFill>
                  <a:srgbClr val="231F20"/>
                </a:solidFill>
                <a:latin typeface="210 도시락"/>
                <a:ea typeface="210 도시락"/>
                <a:cs typeface="210 도시락"/>
                <a:sym typeface="210 도시락"/>
              </a:rPr>
              <a:t>프로젝트 설명</a:t>
            </a:r>
          </a:p>
        </p:txBody>
      </p:sp>
      <p:sp>
        <p:nvSpPr>
          <p:cNvPr id="26" name="TextBox 21">
            <a:extLst>
              <a:ext uri="{FF2B5EF4-FFF2-40B4-BE49-F238E27FC236}">
                <a16:creationId xmlns:a16="http://schemas.microsoft.com/office/drawing/2014/main" id="{4773C17B-3598-6347-594A-19E7E616E90E}"/>
              </a:ext>
            </a:extLst>
          </p:cNvPr>
          <p:cNvSpPr txBox="1"/>
          <p:nvPr/>
        </p:nvSpPr>
        <p:spPr>
          <a:xfrm>
            <a:off x="4605700" y="8013159"/>
            <a:ext cx="9076600" cy="84972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079"/>
              </a:lnSpc>
            </a:pPr>
            <a:endParaRPr lang="en-US" sz="28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TDTD순고딕"/>
              <a:sym typeface="TDTD순고딕"/>
            </a:endParaRPr>
          </a:p>
        </p:txBody>
      </p:sp>
      <p:pic>
        <p:nvPicPr>
          <p:cNvPr id="1026" name="Picture 2" descr="검정고무신 4기 - 거지 형제를 뛰어 넘는 발암 캐릭터 + 이편 영상 추가요 - 인스티즈(instiz) 인티영상 (종료) 카테고리">
            <a:extLst>
              <a:ext uri="{FF2B5EF4-FFF2-40B4-BE49-F238E27FC236}">
                <a16:creationId xmlns:a16="http://schemas.microsoft.com/office/drawing/2014/main" id="{EC81833C-2974-BC9C-32D4-D02A1FFBCE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2" r="13779"/>
          <a:stretch>
            <a:fillRect/>
          </a:stretch>
        </p:blipFill>
        <p:spPr bwMode="auto">
          <a:xfrm>
            <a:off x="1952966" y="3681429"/>
            <a:ext cx="4361783" cy="279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검정고무신3기 1,2,3,4화 10분컷 : 네이버 블로그">
            <a:extLst>
              <a:ext uri="{FF2B5EF4-FFF2-40B4-BE49-F238E27FC236}">
                <a16:creationId xmlns:a16="http://schemas.microsoft.com/office/drawing/2014/main" id="{A11C6EDB-5619-C510-AA90-99D297383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5517" y="3303131"/>
            <a:ext cx="4945239" cy="362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4C83D6-92E3-9B99-E77D-1A7144449C1B}"/>
              </a:ext>
            </a:extLst>
          </p:cNvPr>
          <p:cNvSpPr/>
          <p:nvPr/>
        </p:nvSpPr>
        <p:spPr>
          <a:xfrm>
            <a:off x="4571832" y="8135094"/>
            <a:ext cx="9110467" cy="745653"/>
          </a:xfrm>
          <a:prstGeom prst="rect">
            <a:avLst/>
          </a:prstGeom>
          <a:solidFill>
            <a:srgbClr val="F2F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ADACF2-4089-9829-9D07-48677F51DACD}"/>
              </a:ext>
            </a:extLst>
          </p:cNvPr>
          <p:cNvSpPr txBox="1"/>
          <p:nvPr/>
        </p:nvSpPr>
        <p:spPr>
          <a:xfrm>
            <a:off x="5410197" y="8247102"/>
            <a:ext cx="74676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60~70</a:t>
            </a:r>
            <a:r>
              <a:rPr lang="ko-KR" altLang="en-US" sz="3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년대 학교 풍경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46708A5-B204-558B-D9D9-342376181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2484" y="3543333"/>
            <a:ext cx="4572000" cy="306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4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7D36B-E990-4501-996C-B9FA2CDDB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DC56EC8-6C2F-D6A2-4197-89136FD22966}"/>
              </a:ext>
            </a:extLst>
          </p:cNvPr>
          <p:cNvGrpSpPr/>
          <p:nvPr/>
        </p:nvGrpSpPr>
        <p:grpSpPr>
          <a:xfrm>
            <a:off x="-416907" y="-237725"/>
            <a:ext cx="19018307" cy="10722639"/>
            <a:chOff x="0" y="0"/>
            <a:chExt cx="25357743" cy="14296852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04F8BAEC-BE17-1255-35DC-401CBC1EA363}"/>
                </a:ext>
              </a:extLst>
            </p:cNvPr>
            <p:cNvGrpSpPr/>
            <p:nvPr/>
          </p:nvGrpSpPr>
          <p:grpSpPr>
            <a:xfrm>
              <a:off x="0" y="0"/>
              <a:ext cx="25219733" cy="4825965"/>
              <a:chOff x="0" y="0"/>
              <a:chExt cx="4981676" cy="953277"/>
            </a:xfrm>
          </p:grpSpPr>
          <p:sp>
            <p:nvSpPr>
              <p:cNvPr id="4" name="Freeform 4">
                <a:extLst>
                  <a:ext uri="{FF2B5EF4-FFF2-40B4-BE49-F238E27FC236}">
                    <a16:creationId xmlns:a16="http://schemas.microsoft.com/office/drawing/2014/main" id="{7D10B8D4-E3BA-0ADC-9BD6-171A57333C59}"/>
                  </a:ext>
                </a:extLst>
              </p:cNvPr>
              <p:cNvSpPr/>
              <p:nvPr/>
            </p:nvSpPr>
            <p:spPr>
              <a:xfrm>
                <a:off x="0" y="0"/>
                <a:ext cx="4981675" cy="953277"/>
              </a:xfrm>
              <a:custGeom>
                <a:avLst/>
                <a:gdLst/>
                <a:ahLst/>
                <a:cxnLst/>
                <a:rect l="l" t="t" r="r" b="b"/>
                <a:pathLst>
                  <a:path w="4981675" h="953277">
                    <a:moveTo>
                      <a:pt x="0" y="0"/>
                    </a:moveTo>
                    <a:lnTo>
                      <a:pt x="4981675" y="0"/>
                    </a:lnTo>
                    <a:lnTo>
                      <a:pt x="4981675" y="953277"/>
                    </a:lnTo>
                    <a:lnTo>
                      <a:pt x="0" y="953277"/>
                    </a:lnTo>
                    <a:close/>
                  </a:path>
                </a:pathLst>
              </a:custGeom>
              <a:solidFill>
                <a:srgbClr val="F4F4F4">
                  <a:alpha val="73725"/>
                </a:srgb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787B9305-1F8F-E3D7-024B-D327E0A15A1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981676" cy="100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56602B17-9913-AB2C-BBDA-0744DA213F20}"/>
                </a:ext>
              </a:extLst>
            </p:cNvPr>
            <p:cNvGrpSpPr/>
            <p:nvPr/>
          </p:nvGrpSpPr>
          <p:grpSpPr>
            <a:xfrm>
              <a:off x="138010" y="9461436"/>
              <a:ext cx="25219733" cy="4835416"/>
              <a:chOff x="0" y="0"/>
              <a:chExt cx="4981676" cy="955144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C48966EA-585D-8EF8-9282-13B60FB000FB}"/>
                  </a:ext>
                </a:extLst>
              </p:cNvPr>
              <p:cNvSpPr/>
              <p:nvPr/>
            </p:nvSpPr>
            <p:spPr>
              <a:xfrm>
                <a:off x="0" y="0"/>
                <a:ext cx="4981675" cy="955144"/>
              </a:xfrm>
              <a:custGeom>
                <a:avLst/>
                <a:gdLst/>
                <a:ahLst/>
                <a:cxnLst/>
                <a:rect l="l" t="t" r="r" b="b"/>
                <a:pathLst>
                  <a:path w="4981675" h="955144">
                    <a:moveTo>
                      <a:pt x="0" y="0"/>
                    </a:moveTo>
                    <a:lnTo>
                      <a:pt x="4981675" y="0"/>
                    </a:lnTo>
                    <a:lnTo>
                      <a:pt x="4981675" y="955144"/>
                    </a:lnTo>
                    <a:lnTo>
                      <a:pt x="0" y="955144"/>
                    </a:lnTo>
                    <a:close/>
                  </a:path>
                </a:pathLst>
              </a:custGeom>
              <a:solidFill>
                <a:srgbClr val="F2F8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309E27C0-C97A-32E7-2993-5E978143CBF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981676" cy="10027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F2390854-C537-9674-F904-9E3C21AD1709}"/>
              </a:ext>
            </a:extLst>
          </p:cNvPr>
          <p:cNvGrpSpPr/>
          <p:nvPr/>
        </p:nvGrpSpPr>
        <p:grpSpPr>
          <a:xfrm>
            <a:off x="1043982" y="847530"/>
            <a:ext cx="16184112" cy="8649922"/>
            <a:chOff x="0" y="0"/>
            <a:chExt cx="4262482" cy="2278169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44862AF-FC7B-B46A-2BE4-37A45FD878B5}"/>
                </a:ext>
              </a:extLst>
            </p:cNvPr>
            <p:cNvSpPr/>
            <p:nvPr/>
          </p:nvSpPr>
          <p:spPr>
            <a:xfrm>
              <a:off x="0" y="0"/>
              <a:ext cx="4262482" cy="2278169"/>
            </a:xfrm>
            <a:custGeom>
              <a:avLst/>
              <a:gdLst/>
              <a:ahLst/>
              <a:cxnLst/>
              <a:rect l="l" t="t" r="r" b="b"/>
              <a:pathLst>
                <a:path w="4262482" h="2278169">
                  <a:moveTo>
                    <a:pt x="7654" y="0"/>
                  </a:moveTo>
                  <a:lnTo>
                    <a:pt x="4254828" y="0"/>
                  </a:lnTo>
                  <a:cubicBezTo>
                    <a:pt x="4259055" y="0"/>
                    <a:pt x="4262482" y="3427"/>
                    <a:pt x="4262482" y="7654"/>
                  </a:cubicBezTo>
                  <a:lnTo>
                    <a:pt x="4262482" y="2270515"/>
                  </a:lnTo>
                  <a:cubicBezTo>
                    <a:pt x="4262482" y="2274742"/>
                    <a:pt x="4259055" y="2278169"/>
                    <a:pt x="4254828" y="2278169"/>
                  </a:cubicBezTo>
                  <a:lnTo>
                    <a:pt x="7654" y="2278169"/>
                  </a:lnTo>
                  <a:cubicBezTo>
                    <a:pt x="3427" y="2278169"/>
                    <a:pt x="0" y="2274742"/>
                    <a:pt x="0" y="2270515"/>
                  </a:cubicBezTo>
                  <a:lnTo>
                    <a:pt x="0" y="7654"/>
                  </a:lnTo>
                  <a:cubicBezTo>
                    <a:pt x="0" y="3427"/>
                    <a:pt x="3427" y="0"/>
                    <a:pt x="765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72707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D50BACBA-922F-4ED5-7765-0BA0BA996400}"/>
                </a:ext>
              </a:extLst>
            </p:cNvPr>
            <p:cNvSpPr txBox="1"/>
            <p:nvPr/>
          </p:nvSpPr>
          <p:spPr>
            <a:xfrm>
              <a:off x="0" y="-47625"/>
              <a:ext cx="4262482" cy="2325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85D0E6F2-B52F-047E-27B9-046AFFACC93E}"/>
              </a:ext>
            </a:extLst>
          </p:cNvPr>
          <p:cNvSpPr txBox="1"/>
          <p:nvPr/>
        </p:nvSpPr>
        <p:spPr>
          <a:xfrm>
            <a:off x="5531805" y="1406252"/>
            <a:ext cx="7225075" cy="1061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>
                <a:solidFill>
                  <a:srgbClr val="231F20"/>
                </a:solidFill>
                <a:latin typeface="210 도시락"/>
                <a:ea typeface="210 도시락"/>
                <a:cs typeface="210 도시락"/>
                <a:sym typeface="210 도시락"/>
              </a:rPr>
              <a:t>프로젝트 설명</a:t>
            </a:r>
          </a:p>
        </p:txBody>
      </p:sp>
      <p:sp>
        <p:nvSpPr>
          <p:cNvPr id="26" name="TextBox 21">
            <a:extLst>
              <a:ext uri="{FF2B5EF4-FFF2-40B4-BE49-F238E27FC236}">
                <a16:creationId xmlns:a16="http://schemas.microsoft.com/office/drawing/2014/main" id="{32AA35E0-AE2E-3D18-3BF6-82E51F5A959A}"/>
              </a:ext>
            </a:extLst>
          </p:cNvPr>
          <p:cNvSpPr txBox="1"/>
          <p:nvPr/>
        </p:nvSpPr>
        <p:spPr>
          <a:xfrm>
            <a:off x="4605700" y="8013159"/>
            <a:ext cx="9076600" cy="84972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079"/>
              </a:lnSpc>
            </a:pPr>
            <a:endParaRPr lang="en-US" sz="28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TDTD순고딕"/>
              <a:sym typeface="TDTD순고딕"/>
            </a:endParaRPr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9885B5C6-D560-EC22-6D94-66198F4C1B72}"/>
              </a:ext>
            </a:extLst>
          </p:cNvPr>
          <p:cNvSpPr/>
          <p:nvPr/>
        </p:nvSpPr>
        <p:spPr>
          <a:xfrm>
            <a:off x="2209800" y="3562575"/>
            <a:ext cx="6324600" cy="4545387"/>
          </a:xfrm>
          <a:custGeom>
            <a:avLst/>
            <a:gdLst/>
            <a:ahLst/>
            <a:cxnLst/>
            <a:rect l="l" t="t" r="r" b="b"/>
            <a:pathLst>
              <a:path w="3459842" h="1419199">
                <a:moveTo>
                  <a:pt x="0" y="0"/>
                </a:moveTo>
                <a:lnTo>
                  <a:pt x="3459842" y="0"/>
                </a:lnTo>
                <a:lnTo>
                  <a:pt x="3459842" y="1419199"/>
                </a:lnTo>
                <a:lnTo>
                  <a:pt x="0" y="1419199"/>
                </a:lnTo>
                <a:close/>
              </a:path>
            </a:pathLst>
          </a:custGeom>
          <a:solidFill>
            <a:srgbClr val="F2F8FF"/>
          </a:solidFill>
          <a:ln w="38100" cap="sq">
            <a:solidFill>
              <a:srgbClr val="727070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127EE8D6-E910-3237-C8E9-8A06B64E66EF}"/>
              </a:ext>
            </a:extLst>
          </p:cNvPr>
          <p:cNvSpPr/>
          <p:nvPr/>
        </p:nvSpPr>
        <p:spPr>
          <a:xfrm>
            <a:off x="9753600" y="3562575"/>
            <a:ext cx="6324600" cy="4545387"/>
          </a:xfrm>
          <a:custGeom>
            <a:avLst/>
            <a:gdLst/>
            <a:ahLst/>
            <a:cxnLst/>
            <a:rect l="l" t="t" r="r" b="b"/>
            <a:pathLst>
              <a:path w="3459842" h="1419199">
                <a:moveTo>
                  <a:pt x="0" y="0"/>
                </a:moveTo>
                <a:lnTo>
                  <a:pt x="3459842" y="0"/>
                </a:lnTo>
                <a:lnTo>
                  <a:pt x="3459842" y="1419199"/>
                </a:lnTo>
                <a:lnTo>
                  <a:pt x="0" y="1419199"/>
                </a:lnTo>
                <a:close/>
              </a:path>
            </a:pathLst>
          </a:custGeom>
          <a:solidFill>
            <a:srgbClr val="F2F8FF"/>
          </a:solidFill>
          <a:ln w="38100" cap="sq">
            <a:solidFill>
              <a:srgbClr val="727070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650501-58F4-FD99-46DF-923238A4B057}"/>
              </a:ext>
            </a:extLst>
          </p:cNvPr>
          <p:cNvSpPr txBox="1"/>
          <p:nvPr/>
        </p:nvSpPr>
        <p:spPr>
          <a:xfrm>
            <a:off x="2401153" y="3940471"/>
            <a:ext cx="594189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미니게임 </a:t>
            </a:r>
            <a:r>
              <a:rPr lang="en-US" altLang="ko-KR" sz="3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</a:p>
          <a:p>
            <a:pPr algn="ctr"/>
            <a:endParaRPr lang="en-US" altLang="ko-KR" sz="3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/>
            <a:r>
              <a:rPr lang="ko-KR" altLang="en-US" sz="3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조개탄을 지키는 선생님을 피해 주어진 제한시간 내에 교실로 다시 돌아오기</a:t>
            </a:r>
            <a:endParaRPr lang="en-US" altLang="ko-KR" sz="3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/>
            <a:r>
              <a:rPr lang="en-US" altLang="ko-KR" sz="28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or</a:t>
            </a:r>
          </a:p>
          <a:p>
            <a:pPr algn="ctr"/>
            <a:r>
              <a:rPr lang="ko-KR" altLang="en-US" sz="3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도시락을 뺏으려는 불량학생을 피해  주어진 제한시간 내에 도시락 지키기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4CD75A-5EC6-2108-4EE0-7FD3FCAC7373}"/>
              </a:ext>
            </a:extLst>
          </p:cNvPr>
          <p:cNvSpPr txBox="1"/>
          <p:nvPr/>
        </p:nvSpPr>
        <p:spPr>
          <a:xfrm>
            <a:off x="9944953" y="3940471"/>
            <a:ext cx="594189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미니게임 </a:t>
            </a:r>
            <a:r>
              <a:rPr lang="en-US" altLang="ko-KR" sz="3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</a:p>
          <a:p>
            <a:pPr algn="ctr"/>
            <a:endParaRPr lang="en-US" altLang="ko-KR" sz="3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/>
            <a:r>
              <a:rPr lang="ko-KR" altLang="en-US" sz="3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학교</a:t>
            </a:r>
            <a:r>
              <a:rPr lang="en-US" altLang="ko-KR" sz="3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3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내에 배치된 숨겨진 오브젝트 찾기 </a:t>
            </a:r>
            <a:r>
              <a:rPr lang="en-US" altLang="ko-KR" sz="3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3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보물찾기</a:t>
            </a:r>
            <a:r>
              <a:rPr lang="en-US" altLang="ko-KR" sz="3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sz="3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638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</TotalTime>
  <Words>289</Words>
  <Application>Microsoft Office PowerPoint</Application>
  <PresentationFormat>사용자 지정</PresentationFormat>
  <Paragraphs>86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Noto Sans Kr Bold</vt:lpstr>
      <vt:lpstr>Calibri</vt:lpstr>
      <vt:lpstr>Noto Sans Kr</vt:lpstr>
      <vt:lpstr>Arita Buri Bold Italics</vt:lpstr>
      <vt:lpstr>Arial</vt:lpstr>
      <vt:lpstr>210 도시락</vt:lpstr>
      <vt:lpstr>Noto Sans Kr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하늘색 흰색 깔끔한 제안서 보고서 기획서 레이아웃 가이드 프레젠테이션</dc:title>
  <dc:creator>kimchi Cream</dc:creator>
  <cp:lastModifiedBy>최정연</cp:lastModifiedBy>
  <cp:revision>20</cp:revision>
  <dcterms:created xsi:type="dcterms:W3CDTF">2006-08-16T00:00:00Z</dcterms:created>
  <dcterms:modified xsi:type="dcterms:W3CDTF">2025-09-25T13:08:57Z</dcterms:modified>
  <dc:identifier>DAGzs28Dq7I</dc:identifier>
</cp:coreProperties>
</file>